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10" r:id="rId2"/>
    <p:sldId id="357" r:id="rId3"/>
    <p:sldId id="262" r:id="rId4"/>
    <p:sldId id="360" r:id="rId5"/>
    <p:sldId id="361" r:id="rId6"/>
    <p:sldId id="362" r:id="rId7"/>
    <p:sldId id="363" r:id="rId8"/>
    <p:sldId id="364" r:id="rId9"/>
    <p:sldId id="365" r:id="rId10"/>
    <p:sldId id="366" r:id="rId11"/>
    <p:sldId id="367" r:id="rId12"/>
    <p:sldId id="368" r:id="rId13"/>
    <p:sldId id="369" r:id="rId14"/>
    <p:sldId id="370" r:id="rId15"/>
    <p:sldId id="371" r:id="rId16"/>
    <p:sldId id="372" r:id="rId17"/>
    <p:sldId id="373" r:id="rId18"/>
    <p:sldId id="285" r:id="rId19"/>
    <p:sldId id="286" r:id="rId20"/>
    <p:sldId id="311" r:id="rId21"/>
    <p:sldId id="30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Togoevi" initials="DT" lastIdx="1" clrIdx="0">
    <p:extLst>
      <p:ext uri="{19B8F6BF-5375-455C-9EA6-DF929625EA0E}">
        <p15:presenceInfo xmlns:p15="http://schemas.microsoft.com/office/powerpoint/2012/main" userId="S-1-5-21-3586786687-2999777458-401758780-128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1F56"/>
    <a:srgbClr val="FF9D00"/>
    <a:srgbClr val="009CA8"/>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87661" autoAdjust="0"/>
  </p:normalViewPr>
  <p:slideViewPr>
    <p:cSldViewPr snapToGrid="0">
      <p:cViewPr varScale="1">
        <p:scale>
          <a:sx n="63" d="100"/>
          <a:sy n="63" d="100"/>
        </p:scale>
        <p:origin x="15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56379558696773E-2"/>
          <c:y val="0.14603759207518416"/>
          <c:w val="0.93032880719756039"/>
          <c:h val="0.75016742866819064"/>
        </c:manualLayout>
      </c:layout>
      <c:barChart>
        <c:barDir val="bar"/>
        <c:grouping val="stacked"/>
        <c:varyColors val="0"/>
        <c:ser>
          <c:idx val="0"/>
          <c:order val="0"/>
          <c:spPr>
            <a:solidFill>
              <a:schemeClr val="accent1"/>
            </a:solidFill>
            <a:ln>
              <a:noFill/>
            </a:ln>
            <a:effectLst/>
          </c:spPr>
          <c:invertIfNegative val="0"/>
          <c:cat>
            <c:strRef>
              <c:f>'[Pricing Sample.xlsx]Pricing'!$A$2:$A$7</c:f>
              <c:strCache>
                <c:ptCount val="6"/>
                <c:pt idx="0">
                  <c:v>დეპოზიტების ხარჯი</c:v>
                </c:pt>
                <c:pt idx="1">
                  <c:v>საოპერაციო ხარჯები</c:v>
                </c:pt>
                <c:pt idx="2">
                  <c:v>ბანკის მოგება</c:v>
                </c:pt>
                <c:pt idx="3">
                  <c:v>საკრედიტო რისკი</c:v>
                </c:pt>
                <c:pt idx="4">
                  <c:v>საკომისიო შემოსავლები</c:v>
                </c:pt>
                <c:pt idx="5">
                  <c:v>სესხის განაკვეთი</c:v>
                </c:pt>
              </c:strCache>
            </c:strRef>
          </c:cat>
          <c:val>
            <c:numRef>
              <c:f>'[Pricing Sample.xlsx]Pricing'!$B$2:$B$7</c:f>
              <c:numCache>
                <c:formatCode>0.00%</c:formatCode>
                <c:ptCount val="6"/>
                <c:pt idx="0">
                  <c:v>0</c:v>
                </c:pt>
                <c:pt idx="1">
                  <c:v>8.0000000000000029E-2</c:v>
                </c:pt>
                <c:pt idx="2">
                  <c:v>0.1</c:v>
                </c:pt>
                <c:pt idx="3">
                  <c:v>0.12000000000000002</c:v>
                </c:pt>
                <c:pt idx="4">
                  <c:v>0.12000000000000002</c:v>
                </c:pt>
                <c:pt idx="5">
                  <c:v>0</c:v>
                </c:pt>
              </c:numCache>
            </c:numRef>
          </c:val>
          <c:extLst>
            <c:ext xmlns:c16="http://schemas.microsoft.com/office/drawing/2014/chart" uri="{C3380CC4-5D6E-409C-BE32-E72D297353CC}">
              <c16:uniqueId val="{00000000-4CBB-4ACE-821F-AE59A5450108}"/>
            </c:ext>
          </c:extLst>
        </c:ser>
        <c:ser>
          <c:idx val="1"/>
          <c:order val="1"/>
          <c:spPr>
            <a:solidFill>
              <a:schemeClr val="accent2"/>
            </a:solidFill>
            <a:ln>
              <a:noFill/>
            </a:ln>
            <a:effectLst/>
          </c:spPr>
          <c:invertIfNegative val="0"/>
          <c:dLbls>
            <c:dLbl>
              <c:idx val="3"/>
              <c:layout>
                <c:manualLayout>
                  <c:x val="9.4389584995857086E-3"/>
                  <c:y val="-1.88184669913716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BB-4ACE-821F-AE59A5450108}"/>
                </c:ext>
              </c:extLst>
            </c:dLbl>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accen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'[Pricing Sample.xlsx]Pricing'!$A$2:$A$7</c:f>
              <c:strCache>
                <c:ptCount val="6"/>
                <c:pt idx="0">
                  <c:v>დეპოზიტების ხარჯი</c:v>
                </c:pt>
                <c:pt idx="1">
                  <c:v>საოპერაციო ხარჯები</c:v>
                </c:pt>
                <c:pt idx="2">
                  <c:v>ბანკის მოგება</c:v>
                </c:pt>
                <c:pt idx="3">
                  <c:v>საკრედიტო რისკი</c:v>
                </c:pt>
                <c:pt idx="4">
                  <c:v>საკომისიო შემოსავლები</c:v>
                </c:pt>
                <c:pt idx="5">
                  <c:v>სესხის განაკვეთი</c:v>
                </c:pt>
              </c:strCache>
            </c:strRef>
          </c:cat>
          <c:val>
            <c:numRef>
              <c:f>'[Pricing Sample.xlsx]Pricing'!$C$2:$C$7</c:f>
              <c:numCache>
                <c:formatCode>0.00%</c:formatCode>
                <c:ptCount val="6"/>
                <c:pt idx="0">
                  <c:v>8.0000000000000029E-2</c:v>
                </c:pt>
                <c:pt idx="1">
                  <c:v>2.0000000000000007E-2</c:v>
                </c:pt>
                <c:pt idx="2">
                  <c:v>2.0000000000000007E-2</c:v>
                </c:pt>
                <c:pt idx="3">
                  <c:v>2.0000000000000007E-2</c:v>
                </c:pt>
                <c:pt idx="4">
                  <c:v>2.0000000000000007E-2</c:v>
                </c:pt>
                <c:pt idx="5">
                  <c:v>0.12000000000000002</c:v>
                </c:pt>
              </c:numCache>
            </c:numRef>
          </c:val>
          <c:extLst>
            <c:ext xmlns:c16="http://schemas.microsoft.com/office/drawing/2014/chart" uri="{C3380CC4-5D6E-409C-BE32-E72D297353CC}">
              <c16:uniqueId val="{00000002-4CBB-4ACE-821F-AE59A5450108}"/>
            </c:ext>
          </c:extLst>
        </c:ser>
        <c:dLbls>
          <c:showLegendKey val="0"/>
          <c:showVal val="0"/>
          <c:showCatName val="0"/>
          <c:showSerName val="0"/>
          <c:showPercent val="0"/>
          <c:showBubbleSize val="0"/>
        </c:dLbls>
        <c:gapWidth val="150"/>
        <c:overlap val="100"/>
        <c:axId val="131892976"/>
        <c:axId val="131893536"/>
      </c:barChart>
      <c:catAx>
        <c:axId val="13189297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800" b="0" i="0" u="none" strike="noStrike" kern="1200" cap="none" spc="0" normalizeH="0" baseline="0">
                <a:solidFill>
                  <a:schemeClr val="accent1">
                    <a:lumMod val="75000"/>
                  </a:schemeClr>
                </a:solidFill>
                <a:latin typeface="+mn-lt"/>
                <a:ea typeface="+mn-ea"/>
                <a:cs typeface="+mn-cs"/>
              </a:defRPr>
            </a:pPr>
            <a:endParaRPr lang="en-US"/>
          </a:p>
        </c:txPr>
        <c:crossAx val="131893536"/>
        <c:crosses val="autoZero"/>
        <c:auto val="1"/>
        <c:lblAlgn val="ctr"/>
        <c:lblOffset val="100"/>
        <c:noMultiLvlLbl val="0"/>
      </c:catAx>
      <c:valAx>
        <c:axId val="131893536"/>
        <c:scaling>
          <c:orientation val="minMax"/>
          <c:max val="0.15000000000000008"/>
          <c:min val="0"/>
        </c:scaling>
        <c:delete val="0"/>
        <c:axPos val="b"/>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accent1">
                    <a:lumMod val="75000"/>
                  </a:schemeClr>
                </a:solidFill>
                <a:latin typeface="+mn-lt"/>
                <a:ea typeface="+mn-ea"/>
                <a:cs typeface="+mn-cs"/>
              </a:defRPr>
            </a:pPr>
            <a:endParaRPr lang="en-US"/>
          </a:p>
        </c:txPr>
        <c:crossAx val="13189297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noFill/>
    <a:ln w="9525" cap="flat" cmpd="sng" algn="ctr">
      <a:noFill/>
      <a:round/>
    </a:ln>
    <a:effectLst/>
  </c:spPr>
  <c:txPr>
    <a:bodyPr/>
    <a:lstStyle/>
    <a:p>
      <a:pPr>
        <a:defRPr sz="2000">
          <a:solidFill>
            <a:schemeClr val="accent1">
              <a:lumMod val="7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39890-915E-44E4-B535-3324931601BC}" type="datetimeFigureOut">
              <a:rPr lang="en-US" smtClean="0"/>
              <a:t>13-Jul-20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E0C75-8590-42B0-B93F-1229EA7B25F5}" type="slidenum">
              <a:rPr lang="en-US" smtClean="0"/>
              <a:t>‹#›</a:t>
            </a:fld>
            <a:endParaRPr lang="en-US"/>
          </a:p>
        </p:txBody>
      </p:sp>
    </p:spTree>
    <p:extLst>
      <p:ext uri="{BB962C8B-B14F-4D97-AF65-F5344CB8AC3E}">
        <p14:creationId xmlns:p14="http://schemas.microsoft.com/office/powerpoint/2010/main" val="94242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ka-GE"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a:t>
            </a:fld>
            <a:endParaRPr lang="en-GB" dirty="0"/>
          </a:p>
        </p:txBody>
      </p:sp>
    </p:spTree>
    <p:extLst>
      <p:ext uri="{BB962C8B-B14F-4D97-AF65-F5344CB8AC3E}">
        <p14:creationId xmlns:p14="http://schemas.microsoft.com/office/powerpoint/2010/main" val="365850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11</a:t>
            </a:fld>
            <a:endParaRPr lang="en-GB"/>
          </a:p>
        </p:txBody>
      </p:sp>
    </p:spTree>
    <p:extLst>
      <p:ext uri="{BB962C8B-B14F-4D97-AF65-F5344CB8AC3E}">
        <p14:creationId xmlns:p14="http://schemas.microsoft.com/office/powerpoint/2010/main" val="4029088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ფინანსური ორგანიზაციების დაფინანსების უმნიშვნელოვანეს წყაროს წარმოადგენს მოზიდული დეპოზიტები, თამასუქები და ასევე საერთაშორისო ორგანიზაციებიდან ნასესხები სახსრები. შემდგომში ისინი ამ ნასესხებ სახსრებს გასცემენ სესხებად. </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ჩვენი ქვეყნის ფინანსურ სისტემის წარმომადგენლებს (ბანკებს, მიკროსაფინანსო ორგანიზაციებს, და ა.შ.)</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სხვა ისეთი ქვეყნების მსგავსად, რომლებიც დიდწილად დამოკიდებულები არიან ქვეყანაში შემოსულ ინვესტიციებზე, ხშირად უწევთ </a:t>
            </a:r>
            <a:r>
              <a:rPr lang="ka-GE" sz="1200" b="1" kern="1200" dirty="0">
                <a:solidFill>
                  <a:schemeClr val="tx1"/>
                </a:solidFill>
                <a:effectLst/>
                <a:latin typeface="+mn-lt"/>
                <a:ea typeface="+mn-ea"/>
                <a:cs typeface="+mn-cs"/>
              </a:rPr>
              <a:t>საერთაშორისო საფინანსო ინსტიტუტებიდან თანხების სესხება </a:t>
            </a:r>
            <a:r>
              <a:rPr lang="ka-GE" sz="1200" kern="1200" dirty="0">
                <a:solidFill>
                  <a:schemeClr val="tx1"/>
                </a:solidFill>
                <a:effectLst/>
                <a:latin typeface="+mn-lt"/>
                <a:ea typeface="+mn-ea"/>
                <a:cs typeface="+mn-cs"/>
              </a:rPr>
              <a:t>იმ ფასად, რამდენადაც საერთაშორისო საფინანსო ორგანიზაციებმა შეაფასეს ამ ქვეყნებისთვის ფულის სესხების რისკი. საერთაშორისო ორგანიზაციები პროცენტის დადებისას ითვალისწინებენ ქვეყნის ეკონომიკურ, პოლიტიკურ სტაბილურობას და ფულის დაკარგვის შესაძლო რისკებს.  საქართველოს ეკონომიკური მდგომარეობის გათვალისწინებით, ფულის სესხება ქართული ფინანსური ორგანიზაციებისთვის საკმაოდ ძვირია, ვიდრე სხვა, ეკონომიკური განვითარების უფრო მაღალ სტადიაზე მყოფი ქვეყნების ფინანსური ორგანიზაციებისთვის. </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ფინანსური ორგანიზაციები ნასესხებ ფულს (აქ შედის როგორც ზემოაღნიშნული საერთაშორისო საფინანსო ინსტიტუტებიდან მოზიდული თანხები, ისე მოსახლეობისგან მიღებული დეპოზიტები, თამასუქები), თავის მხრივ, სესხის სახით გასცემენ ადგილობრივ მოსახლეობასა და ბიზნესებზე, უკვე ნამატი პროცენტული განაკვეთით იმ განაკვეთზე, რომლითაც მან ისესხა ეს ფული.  შესაბამისად, რაც უფრო ძვირს იხდის ბანკი ნასესხებ სახსრებში, მით უფრო ძვირდება მათ მიერ შემოთავაზებული კრედიტი. </a:t>
            </a:r>
          </a:p>
          <a:p>
            <a:endParaRPr lang="ka-GE"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სესხებზე ფასის დადებისას (ანუ სესხის პროცენტის განსაზღვრისას) ითვალისწინება ყველა ხარჯი და რისკი, რომლებიც  სესხის გაცემასთან არის დაკავშირებული, მათ შორის:</a:t>
            </a:r>
            <a:endParaRPr lang="en-GB" sz="1200" kern="1200" dirty="0">
              <a:solidFill>
                <a:schemeClr val="tx1"/>
              </a:solidFill>
              <a:effectLst/>
              <a:latin typeface="+mn-lt"/>
              <a:ea typeface="+mn-ea"/>
              <a:cs typeface="+mn-cs"/>
            </a:endParaRPr>
          </a:p>
          <a:p>
            <a:pPr marL="171450" lvl="0" indent="-171450">
              <a:buFont typeface="Arial" pitchFamily="34" charset="0"/>
              <a:buChar char="•"/>
            </a:pPr>
            <a:r>
              <a:rPr lang="ka-GE" sz="1200" kern="1200" dirty="0">
                <a:solidFill>
                  <a:schemeClr val="tx1"/>
                </a:solidFill>
                <a:effectLst/>
                <a:latin typeface="+mn-lt"/>
                <a:ea typeface="+mn-ea"/>
                <a:cs typeface="+mn-cs"/>
              </a:rPr>
              <a:t>სესხის საპროცენტო განაკვეთის ფორმირებაში ყველაზე დიდ წილს თამაშობს სწორედ ზემოთ განხილული მოზიდული სახსრების(დეპოზიტები, თამასუქები, სესხები) ღირებულება. </a:t>
            </a:r>
            <a:endParaRPr lang="en-GB" sz="1200" kern="1200" dirty="0">
              <a:solidFill>
                <a:schemeClr val="tx1"/>
              </a:solidFill>
              <a:effectLst/>
              <a:latin typeface="+mn-lt"/>
              <a:ea typeface="+mn-ea"/>
              <a:cs typeface="+mn-cs"/>
            </a:endParaRPr>
          </a:p>
          <a:p>
            <a:pPr marL="171450" lvl="0" indent="-171450">
              <a:buFont typeface="Arial" pitchFamily="34" charset="0"/>
              <a:buChar char="•"/>
            </a:pPr>
            <a:r>
              <a:rPr lang="ka-GE" sz="1200" kern="1200" dirty="0">
                <a:solidFill>
                  <a:schemeClr val="tx1"/>
                </a:solidFill>
                <a:effectLst/>
                <a:latin typeface="+mn-lt"/>
                <a:ea typeface="+mn-ea"/>
                <a:cs typeface="+mn-cs"/>
              </a:rPr>
              <a:t>სესხის საპროცენტო განაკვეთის განსაზღვრისას ფინანსური ორგანიზაციები ასევე ითვალისწინებენ საკრედიტო რისკს. საკრედიტო რისკი - ეს არის იმის რისკი, რომ მსესხებელმა ვერ დააბრუნოს ნასესხები თანხა წინასწარ შეთანხმებული პირობების მიხედვით. აღსანიშნავია, რომ საქართველოს საფინანსო სისტემაში გაცემული სესხების გარკვეული ნაწილი ყოველწლიურად უკან არ ბრუნდება, და შესაბამისად, ფინანსური ორგანიზაციები სესხზე პროცენტის დადებისას, აუცილებლად ითვალისწინებენ ამ რისკს, და იცავენ ისეთ განაკვეთს, რომელიც აკომპენსირებს იმ შემოსავალს, რომელიც შეიძლება ვერ მიიღოს ფინანსურმა ორგანიზაციამ იმ შემთხვევაში, თუ მსესხებელი ვერ დააბრუნებს აღებულ კრედიტს.</a:t>
            </a:r>
            <a:endParaRPr lang="en-GB" sz="1200" kern="1200" dirty="0">
              <a:solidFill>
                <a:schemeClr val="tx1"/>
              </a:solidFill>
              <a:effectLst/>
              <a:latin typeface="+mn-lt"/>
              <a:ea typeface="+mn-ea"/>
              <a:cs typeface="+mn-cs"/>
            </a:endParaRPr>
          </a:p>
          <a:p>
            <a:pPr marL="171450" lvl="0" indent="-171450">
              <a:buFont typeface="Arial" pitchFamily="34" charset="0"/>
              <a:buChar char="•"/>
            </a:pPr>
            <a:r>
              <a:rPr lang="ka-GE" sz="1200" kern="1200" dirty="0">
                <a:solidFill>
                  <a:schemeClr val="tx1"/>
                </a:solidFill>
                <a:effectLst/>
                <a:latin typeface="+mn-lt"/>
                <a:ea typeface="+mn-ea"/>
                <a:cs typeface="+mn-cs"/>
              </a:rPr>
              <a:t>სესხის საპროცენტო განაკვეთის ფორმირებაში ასევე დიდ წილს ადმინისტრაციული </a:t>
            </a:r>
            <a:r>
              <a:rPr lang="en-US" sz="1200" kern="1200" dirty="0" err="1">
                <a:solidFill>
                  <a:schemeClr val="tx1"/>
                </a:solidFill>
                <a:effectLst/>
                <a:latin typeface="+mn-lt"/>
                <a:ea typeface="+mn-ea"/>
                <a:cs typeface="+mn-cs"/>
              </a:rPr>
              <a:t>ხარჯები</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იკავებს (თანამშრომელების ხელფასები, საკონსულტაციო და სარეკლამო ხარჯები და ა.შ.). </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171450" lvl="0" indent="-171450">
              <a:buFont typeface="Arial" pitchFamily="34" charset="0"/>
              <a:buChar char="•"/>
            </a:pPr>
            <a:r>
              <a:rPr lang="ka-GE" sz="1200" kern="1200" dirty="0">
                <a:solidFill>
                  <a:schemeClr val="tx1"/>
                </a:solidFill>
                <a:effectLst/>
                <a:latin typeface="+mn-lt"/>
                <a:ea typeface="+mn-ea"/>
                <a:cs typeface="+mn-cs"/>
              </a:rPr>
              <a:t>სესხის გაცემასთან დაკავშირებული ხარჯების დაფარვასთან ერთად, იქიდან გამომდინარე, რომ ფინანსური ორგანიაციები წარმოადგენენ კომერციულ, მოგებაზე ორიენტირებულ ორგანიზაციებს, ისინი ასევე ითვალისწინებენ ამონაგებს/უკუგებას ინვესტირებულ თანხებზე.</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r>
              <a:rPr lang="ka-GE" sz="1200" b="1" kern="1200" dirty="0">
                <a:solidFill>
                  <a:schemeClr val="tx1"/>
                </a:solidFill>
                <a:effectLst/>
                <a:latin typeface="+mn-lt"/>
                <a:ea typeface="+mn-ea"/>
                <a:cs typeface="+mn-cs"/>
              </a:rPr>
              <a:t>ტრენერს ვთხოვთ </a:t>
            </a:r>
            <a:r>
              <a:rPr lang="ka-GE" sz="1200" kern="1200" dirty="0">
                <a:solidFill>
                  <a:schemeClr val="tx1"/>
                </a:solidFill>
                <a:effectLst/>
                <a:latin typeface="+mn-lt"/>
                <a:ea typeface="+mn-ea"/>
                <a:cs typeface="+mn-cs"/>
              </a:rPr>
              <a:t>ხაზი გაუსვას მეწარმის მიერ ფინანსური აღრიცხვის მოწესრიგებულობის მნიშვნელობაზე, რომელზეც ვსაუბრობთ ბროშურის 46 გვერდზე, რადგან მოუწესრიგებელი ფინანსები მეტ რესურსის გამოყენებას  მოითხოვს ფინანსური ინსტიტუტის მხრიდან, რაც შესაძლოა საპროცენტო განაკვეთის შეთავაზებისას  შესაბამისად აისახოს.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12</a:t>
            </a:fld>
            <a:endParaRPr lang="en-GB"/>
          </a:p>
        </p:txBody>
      </p:sp>
    </p:spTree>
    <p:extLst>
      <p:ext uri="{BB962C8B-B14F-4D97-AF65-F5344CB8AC3E}">
        <p14:creationId xmlns:p14="http://schemas.microsoft.com/office/powerpoint/2010/main" val="1824612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განვიხილოთ მაგალითი :</a:t>
            </a:r>
            <a:endParaRPr lang="en-GB"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ბიზნეს სესხზე საპროცენტო განაკვეთი 12%-ია. ფინანსური ორგანიზაციისთვის ამ 12%-ის გარდა, შემოსავლის წყაროა ასევე სესხის გაცემასთან და მომსახურებასთან დაკავშირებული საკომისიო შემოსავლებიც, რომლებსაც მსესხებელი იხდის, და რომლებიც საშუალოდ 2%-ს უდრის. საკომისიო შემოსავლები ისეთი ხარჯებისგან შედგება, როგორიცაა სესხის დამტკიცების საკომისიო, სესხის განაღდების საკომისიო, უცხოური ვალუტით აღებული სესხის შემთხვევაში წლის განმავლობაში მიღებული შემოსავლები ვალუტის კონვერტაციებიდან და ა.შ.  </a:t>
            </a:r>
            <a:endParaRPr lang="en-GB"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ეს ჯამური 14%, რომელსაც ფინანსური ორგანიზაცია იღებს მსესხებლისგან, მიემართება შემდეგი ხარჯების დასაფარად: მოზიდული სახსრების ხარჯი (დეპოზიტები, თამასუქები, სესხები, ა.შ.) – 8%,  საოპერაციო ხარჯები - 2% (თანამშრომლების ხელფასები, მარკეტინგი, შენობის ხარჯები და ა.შ), საკრედიტო რისკი -2%. ამას გარდა, ამ ჯამური 14%-იდან 2%  წარმოადგენს ბანკის მოგებას.  </a:t>
            </a:r>
            <a:endParaRPr lang="en-GB" sz="1200" kern="1200" dirty="0">
              <a:solidFill>
                <a:schemeClr val="tx1"/>
              </a:solidFill>
              <a:effectLst/>
              <a:latin typeface="+mn-lt"/>
              <a:ea typeface="+mn-ea"/>
              <a:cs typeface="+mn-cs"/>
            </a:endParaRP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13</a:t>
            </a:fld>
            <a:endParaRPr lang="en-GB"/>
          </a:p>
        </p:txBody>
      </p:sp>
    </p:spTree>
    <p:extLst>
      <p:ext uri="{BB962C8B-B14F-4D97-AF65-F5344CB8AC3E}">
        <p14:creationId xmlns:p14="http://schemas.microsoft.com/office/powerpoint/2010/main" val="1798665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dirty="0"/>
              <a:t>ყურადღებამისაქცევია ის, რომ, მეწარმისთვის შეთავაზების მომზადებისას ფინანსური ორგანიზაცია ითვალისწინებს სხვადასხვა ფაქტორს, როგორიცაა: ბიზნესის სტაბილურობა, პოზიტიური საკრედიტო ისტორია, წარმოდგენილი უზრუნველყოფა, წარსულში მჭიდრო თანამშრომლობა ამ ან სხვა ფინანსურ ინსტიტუტთან და სხვ. რაც უფრო მეტ აღნიშნულ ფაქტორს აკმაყოფილებს ბიზნესი, მით უფრო მაღალია უკეთესი შემოთავაზების მიღების ალბათობა. </a:t>
            </a:r>
            <a:endParaRPr lang="en-GB" dirty="0"/>
          </a:p>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14</a:t>
            </a:fld>
            <a:endParaRPr lang="en-GB"/>
          </a:p>
        </p:txBody>
      </p:sp>
    </p:spTree>
    <p:extLst>
      <p:ext uri="{BB962C8B-B14F-4D97-AF65-F5344CB8AC3E}">
        <p14:creationId xmlns:p14="http://schemas.microsoft.com/office/powerpoint/2010/main" val="2577340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15</a:t>
            </a:fld>
            <a:endParaRPr lang="en-GB"/>
          </a:p>
        </p:txBody>
      </p:sp>
    </p:spTree>
    <p:extLst>
      <p:ext uri="{BB962C8B-B14F-4D97-AF65-F5344CB8AC3E}">
        <p14:creationId xmlns:p14="http://schemas.microsoft.com/office/powerpoint/2010/main" val="2281624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ბიზნეს სესხის საპროცენტო განაკვეთი შეიძლება იყოს როგორც  ცვლადი (განაკვეთი იცვლება - იმატებს  ან კლებულობს - სესხის ვადის განმავლობაში), ისე ფიქსირებული (განაკვეთი უცვლელია სესხის ვადის განმავლობაში). </a:t>
            </a:r>
          </a:p>
          <a:p>
            <a:endParaRPr lang="ka-GE" sz="1200" kern="1200" dirty="0">
              <a:solidFill>
                <a:schemeClr val="tx1"/>
              </a:solidFill>
              <a:effectLst/>
              <a:latin typeface="+mn-lt"/>
              <a:ea typeface="+mn-ea"/>
              <a:cs typeface="+mn-cs"/>
            </a:endParaRPr>
          </a:p>
          <a:p>
            <a:endParaRPr lang="ka-G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ნომინალური საპროცენტო განაკვეთი</a:t>
            </a:r>
            <a:r>
              <a:rPr lang="ka-GE" sz="1200" b="1" kern="1200" dirty="0">
                <a:solidFill>
                  <a:schemeClr val="tx1"/>
                </a:solidFill>
                <a:effectLst/>
                <a:latin typeface="+mn-lt"/>
                <a:ea typeface="+mn-ea"/>
                <a:cs typeface="+mn-cs"/>
              </a:rPr>
              <a:t> - </a:t>
            </a:r>
            <a:r>
              <a:rPr lang="ka-GE" sz="1200" kern="1200" dirty="0">
                <a:solidFill>
                  <a:schemeClr val="tx1"/>
                </a:solidFill>
                <a:effectLst/>
                <a:latin typeface="+mn-lt"/>
                <a:ea typeface="+mn-ea"/>
                <a:cs typeface="+mn-cs"/>
              </a:rPr>
              <a:t>საპროცენტო განაკვეთი, რომელიც მითითებულია სასესხო ხელშეკრულებაში და ასახავს უშუალოდ სესხის თანხაზე დარიცხულ პროცენტს. ეს საპროცენტო განაკვეთი არ ასახავს სესხის მიღებასთან დაკავშირებულ სხვა ხარჯებს.</a:t>
            </a:r>
          </a:p>
          <a:p>
            <a:pPr marL="0" marR="0" lvl="0" indent="0" algn="l" defTabSz="914400" rtl="0" eaLnBrk="1" fontAlgn="auto" latinLnBrk="0" hangingPunct="1">
              <a:lnSpc>
                <a:spcPct val="100000"/>
              </a:lnSpc>
              <a:spcBef>
                <a:spcPts val="0"/>
              </a:spcBef>
              <a:spcAft>
                <a:spcPts val="0"/>
              </a:spcAft>
              <a:buClrTx/>
              <a:buSzTx/>
              <a:buFontTx/>
              <a:buNone/>
              <a:tabLst/>
              <a:defRPr/>
            </a:pPr>
            <a:endParaRPr lang="ka-GE" dirty="0"/>
          </a:p>
          <a:p>
            <a:r>
              <a:rPr lang="ka-GE" sz="1200" kern="1200" dirty="0">
                <a:solidFill>
                  <a:schemeClr val="tx1"/>
                </a:solidFill>
                <a:effectLst/>
                <a:latin typeface="+mn-lt"/>
                <a:ea typeface="+mn-ea"/>
                <a:cs typeface="+mn-cs"/>
              </a:rPr>
              <a:t>ეფექტური საპროცენტო განაკვეთი</a:t>
            </a:r>
            <a:r>
              <a:rPr lang="ka-GE" sz="1200" b="1"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 საპროცენტო განაკვეთი, რომელიც ასევე მითითებულია სასესხო ხელშეკრულებაში და რომელშიც გათვალისწინებულია ყველა ხარჯი, რომლებიც თან ახლავს სესხის აღებას, მაგალითად, სესხის დამტკიცებისა და გატანის საკომისიო, დაზღვევის საკომისიო, იპოთეკით დატვირთვის საფასური და სხვ. ეფექტური საპროცენტო განაკვეთი სხვადასხვა ფინანსური ინსტიტუტის შემოთავაზების ერთმანეთთან შედარების საშუალებას იძლევა.</a:t>
            </a:r>
            <a:endParaRPr lang="en-US"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16</a:t>
            </a:fld>
            <a:endParaRPr lang="en-GB"/>
          </a:p>
        </p:txBody>
      </p:sp>
    </p:spTree>
    <p:extLst>
      <p:ext uri="{BB962C8B-B14F-4D97-AF65-F5344CB8AC3E}">
        <p14:creationId xmlns:p14="http://schemas.microsoft.com/office/powerpoint/2010/main" val="2493981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17</a:t>
            </a:fld>
            <a:endParaRPr lang="en-GB"/>
          </a:p>
        </p:txBody>
      </p:sp>
    </p:spTree>
    <p:extLst>
      <p:ext uri="{BB962C8B-B14F-4D97-AF65-F5344CB8AC3E}">
        <p14:creationId xmlns:p14="http://schemas.microsoft.com/office/powerpoint/2010/main" val="759365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18</a:t>
            </a:fld>
            <a:endParaRPr lang="en-GB"/>
          </a:p>
        </p:txBody>
      </p:sp>
    </p:spTree>
    <p:extLst>
      <p:ext uri="{BB962C8B-B14F-4D97-AF65-F5344CB8AC3E}">
        <p14:creationId xmlns:p14="http://schemas.microsoft.com/office/powerpoint/2010/main" val="46257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19</a:t>
            </a:fld>
            <a:endParaRPr lang="en-GB"/>
          </a:p>
        </p:txBody>
      </p:sp>
    </p:spTree>
    <p:extLst>
      <p:ext uri="{BB962C8B-B14F-4D97-AF65-F5344CB8AC3E}">
        <p14:creationId xmlns:p14="http://schemas.microsoft.com/office/powerpoint/2010/main" val="4103843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3</a:t>
            </a:fld>
            <a:endParaRPr lang="en-GB"/>
          </a:p>
        </p:txBody>
      </p:sp>
    </p:spTree>
    <p:extLst>
      <p:ext uri="{BB962C8B-B14F-4D97-AF65-F5344CB8AC3E}">
        <p14:creationId xmlns:p14="http://schemas.microsoft.com/office/powerpoint/2010/main" val="41598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4</a:t>
            </a:fld>
            <a:endParaRPr lang="en-GB"/>
          </a:p>
        </p:txBody>
      </p:sp>
    </p:spTree>
    <p:extLst>
      <p:ext uri="{BB962C8B-B14F-4D97-AF65-F5344CB8AC3E}">
        <p14:creationId xmlns:p14="http://schemas.microsoft.com/office/powerpoint/2010/main" val="3051419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თქვენ ფლობთ წვენის საწარმოს და პროდუქტზე გაზრდილი მოთხოვნის გამო არსებული რესურსით ვერ ასწრებთ ბაზრისთვის საჭირო რაოდენობის წვენის მიწოდებას. ამიტომ გადაწყვიტეთ შეიძინოთ ავტომატური ჩამომსხმელი ხაზი, რომლის ღირებულებაც 70 000 ლარს შეადგენს და ეს ჩამომსხმელი ხაზი ბიზნესს რამდენიმე წლის განმავლობაში მოემსახურება. თქვენ გადაწყვიტეთ, რომ სესხის აღების მიზნით მიმართოთ ბანკს. რადგან საწარმოო დანადგარი ბიზნესისთვის არის ძირითადი საშუალება და ის რამდენიმე წლის განმავლობაში მოგემსახურებათ, არ არის აუცილებელი, რომ მისი შეძენისთვის საჭირო თანხა იმავე წელს ამოიღოთ. ამ შემთხვევაში სესხის აღებისას უმჯობესია გათვლა უფრო გრძელ ვადაზე გქონდეთ. მაგრამ, თუ თქვენ არ ყიდულობთ ჩამომსხმელს, არამედ თანხა გჭირდებათ აქტიური სეზონისთვის მეტი წვენის საწარმოებლად ხილის მარაგის შესავსებად, უმჯობესია ბანკს მიმართოთ მოკლევადიანი (1 წელზე ნაკლები) სესხისთვის. ამ შემთხვევაში ხილი წარმოადგენს საბრუნავ საშუალებას</a:t>
            </a:r>
            <a:r>
              <a:rPr lang="en-US" sz="1200" kern="1200" dirty="0">
                <a:solidFill>
                  <a:schemeClr val="tx1"/>
                </a:solidFill>
                <a:effectLst/>
                <a:latin typeface="+mn-lt"/>
                <a:ea typeface="+mn-ea"/>
                <a:cs typeface="+mn-cs"/>
              </a:rPr>
              <a:t>.</a:t>
            </a:r>
            <a:r>
              <a:rPr lang="ka-GE" sz="1200" kern="1200" dirty="0">
                <a:solidFill>
                  <a:schemeClr val="tx1"/>
                </a:solidFill>
                <a:effectLst/>
                <a:latin typeface="+mn-lt"/>
                <a:ea typeface="+mn-ea"/>
                <a:cs typeface="+mn-cs"/>
              </a:rPr>
              <a:t> მაგალითად, თუ თქვენი აქტიური სეზონი ზაფხულის 3 თვეა, ე. ი. ხილის მარაგი უნდა შეიძინოთ იმ რაოდენობის წვენის საწარმოებლად, რაც 3 თვის განმავლობაში დაგჭირდებათ; 3 თვის თავზე კი თქვენ სრულად უნდა შეძლოთ აღნიშნული მარაგის გახარჯვა, წვენის წარმოება და გაყიდვა და იმდენი შემოსავლის მიღება, რომელიც საკმარისი იქნება ხილისთვის აღებული სესხის თანხის დასაფარად. შესაბამისად, ამ შემთხვევაში მიზანშეწონილია მოკლევადიანი სესხის აღება. </a:t>
            </a:r>
            <a:endParaRPr lang="ka-GE" dirty="0"/>
          </a:p>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5</a:t>
            </a:fld>
            <a:endParaRPr lang="en-GB"/>
          </a:p>
        </p:txBody>
      </p:sp>
    </p:spTree>
    <p:extLst>
      <p:ext uri="{BB962C8B-B14F-4D97-AF65-F5344CB8AC3E}">
        <p14:creationId xmlns:p14="http://schemas.microsoft.com/office/powerpoint/2010/main" val="3988884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ka-GE" sz="1200" kern="1200" dirty="0">
                <a:solidFill>
                  <a:schemeClr val="tx1"/>
                </a:solidFill>
                <a:effectLst/>
                <a:latin typeface="+mn-lt"/>
                <a:ea typeface="+mn-ea"/>
                <a:cs typeface="+mn-cs"/>
              </a:rPr>
              <a:t>დაიწყეთ იმით, რომ მოკლევადიანი სესხის აღების მიზანი უნდა იყოს ძირითადად საბრუნავი საშუალებების დაფინანსება.</a:t>
            </a:r>
            <a:endParaRPr lang="en-US" sz="1200" kern="1200" dirty="0">
              <a:solidFill>
                <a:schemeClr val="tx1"/>
              </a:solidFill>
              <a:effectLst/>
              <a:latin typeface="+mn-lt"/>
              <a:ea typeface="+mn-ea"/>
              <a:cs typeface="+mn-cs"/>
            </a:endParaRPr>
          </a:p>
          <a:p>
            <a:pPr lvl="0"/>
            <a:r>
              <a:rPr lang="ka-GE" sz="1200" kern="1200" dirty="0">
                <a:solidFill>
                  <a:schemeClr val="tx1"/>
                </a:solidFill>
                <a:effectLst/>
                <a:latin typeface="+mn-lt"/>
                <a:ea typeface="+mn-ea"/>
                <a:cs typeface="+mn-cs"/>
              </a:rPr>
              <a:t>ახსენით, თუ რა არის საბრუნავი საშუალება.</a:t>
            </a:r>
            <a:endParaRPr lang="en-US" sz="1200" kern="1200" dirty="0">
              <a:solidFill>
                <a:schemeClr val="tx1"/>
              </a:solidFill>
              <a:effectLst/>
              <a:latin typeface="+mn-lt"/>
              <a:ea typeface="+mn-ea"/>
              <a:cs typeface="+mn-cs"/>
            </a:endParaRPr>
          </a:p>
          <a:p>
            <a:pPr lvl="0"/>
            <a:r>
              <a:rPr lang="ka-GE" sz="1200" kern="1200" dirty="0">
                <a:solidFill>
                  <a:schemeClr val="tx1"/>
                </a:solidFill>
                <a:effectLst/>
                <a:latin typeface="+mn-lt"/>
                <a:ea typeface="+mn-ea"/>
                <a:cs typeface="+mn-cs"/>
              </a:rPr>
              <a:t>დეტალურად განმარტეთ და მოიყვანეთ მაგალითები ყველა იმ მიზნობრიობაზე, რაც შეიძლება მოკლევადიანი სესხით დაიფაროს.</a:t>
            </a:r>
            <a:endParaRPr lang="en-US" sz="1200" kern="1200" dirty="0">
              <a:solidFill>
                <a:schemeClr val="tx1"/>
              </a:solidFill>
              <a:effectLst/>
              <a:latin typeface="+mn-lt"/>
              <a:ea typeface="+mn-ea"/>
              <a:cs typeface="+mn-cs"/>
            </a:endParaRPr>
          </a:p>
          <a:p>
            <a:pPr lvl="0"/>
            <a:r>
              <a:rPr lang="ka-GE" sz="1200" kern="1200" dirty="0">
                <a:solidFill>
                  <a:schemeClr val="tx1"/>
                </a:solidFill>
                <a:effectLst/>
                <a:latin typeface="+mn-lt"/>
                <a:ea typeface="+mn-ea"/>
                <a:cs typeface="+mn-cs"/>
              </a:rPr>
              <a:t>არ დაგავიწყდეთ განმარტოთ, თუ რა არის დებიტორული დავალიანება.</a:t>
            </a:r>
            <a:endParaRPr lang="en-US" sz="1200" kern="1200" dirty="0">
              <a:solidFill>
                <a:schemeClr val="tx1"/>
              </a:solidFill>
              <a:effectLst/>
              <a:latin typeface="+mn-lt"/>
              <a:ea typeface="+mn-ea"/>
              <a:cs typeface="+mn-cs"/>
            </a:endParaRPr>
          </a:p>
          <a:p>
            <a:pPr lvl="0"/>
            <a:r>
              <a:rPr lang="ka-GE" sz="1200" kern="1200" dirty="0">
                <a:solidFill>
                  <a:schemeClr val="tx1"/>
                </a:solidFill>
                <a:effectLst/>
                <a:latin typeface="+mn-lt"/>
                <a:ea typeface="+mn-ea"/>
                <a:cs typeface="+mn-cs"/>
              </a:rPr>
              <a:t>განმარტეთ, ზოგადად რას ნიშნავს ბიზნესში მოკლევადიანობა და რას ნიშნავს მოკლევადიანი სესხი და რაზეა ის დამოკიდებული (როგორც წესი არის შედარებით მოკლევადიანი (1-36 თვე) და დამოკიდებულია ბიზნესისი საბრუნავი ციკლის ხანგრძლივობაზე).</a:t>
            </a:r>
            <a:endParaRPr lang="en-US" sz="1200" kern="1200" dirty="0">
              <a:solidFill>
                <a:schemeClr val="tx1"/>
              </a:solidFill>
              <a:effectLst/>
              <a:latin typeface="+mn-lt"/>
              <a:ea typeface="+mn-ea"/>
              <a:cs typeface="+mn-cs"/>
            </a:endParaRPr>
          </a:p>
          <a:p>
            <a:pPr lvl="0"/>
            <a:r>
              <a:rPr lang="ka-GE" sz="1200" kern="1200" dirty="0">
                <a:solidFill>
                  <a:schemeClr val="tx1"/>
                </a:solidFill>
                <a:effectLst/>
                <a:latin typeface="+mn-lt"/>
                <a:ea typeface="+mn-ea"/>
                <a:cs typeface="+mn-cs"/>
              </a:rPr>
              <a:t>გაამახვილეთ ყურადღება იმ ფაქტორებზე, თუ რა ინფორმაციას შეამოწმებს ფინანსური ინსტიტუტი მოკლევადიანი სესხის გაცემისას. ეს ინფორმაცია ახსენით ზოგადად, არ არის აუცილებელი, რომ ტრენინგის მონაწილეებმა დაიმახსოვრონ ზეპირად. მიუთითეთ მსმენელებს, თუ სახელმძღვანელოს რომელ თავში შეიძლება იპოვონ აღნიშნული ინფორმაცია. მოიყვანეთ მაგალითები თითოეულ კრიტერიუმზე.</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6</a:t>
            </a:fld>
            <a:endParaRPr lang="en-GB"/>
          </a:p>
        </p:txBody>
      </p:sp>
    </p:spTree>
    <p:extLst>
      <p:ext uri="{BB962C8B-B14F-4D97-AF65-F5344CB8AC3E}">
        <p14:creationId xmlns:p14="http://schemas.microsoft.com/office/powerpoint/2010/main" val="1375664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7</a:t>
            </a:fld>
            <a:endParaRPr lang="en-GB"/>
          </a:p>
        </p:txBody>
      </p:sp>
    </p:spTree>
    <p:extLst>
      <p:ext uri="{BB962C8B-B14F-4D97-AF65-F5344CB8AC3E}">
        <p14:creationId xmlns:p14="http://schemas.microsoft.com/office/powerpoint/2010/main" val="856501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რაც უფრო გრძელვადიანია სესხი, მით უფრო მეტად არის ის რისკის შემცველი ფინანსური ორგანიზაციისთვის, რამდენადაც გრძელვადიან პერსპექტივაში რთულია დაზუსტებით განისაზღვროს შეექმნება თუ არა მეწარმეს გადახდასთან დაკავშირებული პრობლემები. ამ მიზეზით, გრძელვადიან სესხებს ფინანსური ორგანიზაციები, როგორც წესი, უზრუნველყოფით გასცემენ (იხ. სესხის უზრუნველყოფა).</a:t>
            </a:r>
            <a:endParaRPr lang="en-US" sz="1200" kern="1200" dirty="0">
              <a:solidFill>
                <a:schemeClr val="tx1"/>
              </a:solidFill>
              <a:effectLst/>
              <a:latin typeface="+mn-lt"/>
              <a:ea typeface="+mn-ea"/>
              <a:cs typeface="+mn-cs"/>
            </a:endParaRPr>
          </a:p>
          <a:p>
            <a:endParaRPr lang="ka-GE" sz="1200" kern="1200" dirty="0">
              <a:solidFill>
                <a:schemeClr val="tx1"/>
              </a:solidFill>
              <a:effectLst/>
              <a:latin typeface="+mn-lt"/>
              <a:ea typeface="+mn-ea"/>
              <a:cs typeface="+mn-cs"/>
            </a:endParaRPr>
          </a:p>
          <a:p>
            <a:endParaRPr lang="ka-G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დაბოლოს, აღსანიშნავია, რომ შესაძლოა სესხი გაიცეს კომბინირებული მიზნობრიობითაც - საბრუნავი და საინვესტიციო საჭიროებების ერთობლივად დასაფინანსებლად.</a:t>
            </a:r>
            <a:endParaRPr lang="en-US"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8</a:t>
            </a:fld>
            <a:endParaRPr lang="en-GB"/>
          </a:p>
        </p:txBody>
      </p:sp>
    </p:spTree>
    <p:extLst>
      <p:ext uri="{BB962C8B-B14F-4D97-AF65-F5344CB8AC3E}">
        <p14:creationId xmlns:p14="http://schemas.microsoft.com/office/powerpoint/2010/main" val="117559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9</a:t>
            </a:fld>
            <a:endParaRPr lang="en-GB"/>
          </a:p>
        </p:txBody>
      </p:sp>
    </p:spTree>
    <p:extLst>
      <p:ext uri="{BB962C8B-B14F-4D97-AF65-F5344CB8AC3E}">
        <p14:creationId xmlns:p14="http://schemas.microsoft.com/office/powerpoint/2010/main" val="1301284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FA82C1-B962-4964-9370-97B086A5C401}" type="slidenum">
              <a:rPr lang="en-GB" smtClean="0"/>
              <a:pPr/>
              <a:t>10</a:t>
            </a:fld>
            <a:endParaRPr lang="en-GB"/>
          </a:p>
        </p:txBody>
      </p:sp>
    </p:spTree>
    <p:extLst>
      <p:ext uri="{BB962C8B-B14F-4D97-AF65-F5344CB8AC3E}">
        <p14:creationId xmlns:p14="http://schemas.microsoft.com/office/powerpoint/2010/main" val="2386984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13"/>
          <p:cNvSpPr>
            <a:spLocks noChangeArrowheads="1"/>
          </p:cNvSpPr>
          <p:nvPr/>
        </p:nvSpPr>
        <p:spPr bwMode="gray">
          <a:xfrm>
            <a:off x="7880838" y="0"/>
            <a:ext cx="663820"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5" name="Line 12"/>
          <p:cNvSpPr>
            <a:spLocks noChangeShapeType="1"/>
          </p:cNvSpPr>
          <p:nvPr/>
        </p:nvSpPr>
        <p:spPr bwMode="gray">
          <a:xfrm>
            <a:off x="331177" y="1042988"/>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p:txBody>
          <a:bodyPr/>
          <a:lstStyle>
            <a:lvl1pPr>
              <a:defRPr/>
            </a:lvl1pPr>
          </a:lstStyle>
          <a:p>
            <a:fld id="{0E5561E6-3BBC-4326-AAF0-E52D0F113EA1}" type="slidenum">
              <a:rPr lang="ru-RU" smtClean="0"/>
              <a:pPr/>
              <a:t>‹#›</a:t>
            </a:fld>
            <a:endParaRPr lang="ru-RU"/>
          </a:p>
        </p:txBody>
      </p:sp>
      <p:sp>
        <p:nvSpPr>
          <p:cNvPr id="7" name="Rectangle 5"/>
          <p:cNvSpPr>
            <a:spLocks noGrp="1" noChangeArrowheads="1"/>
          </p:cNvSpPr>
          <p:nvPr>
            <p:ph type="ftr" sz="quarter" idx="11"/>
          </p:nvPr>
        </p:nvSpPr>
        <p:spPr/>
        <p:txBody>
          <a:bodyPr/>
          <a:lstStyle>
            <a:lvl1pPr>
              <a:defRPr/>
            </a:lvl1pPr>
          </a:lstStyle>
          <a:p>
            <a:endParaRPr lang="ru-RU"/>
          </a:p>
        </p:txBody>
      </p:sp>
    </p:spTree>
    <p:extLst>
      <p:ext uri="{BB962C8B-B14F-4D97-AF65-F5344CB8AC3E}">
        <p14:creationId xmlns:p14="http://schemas.microsoft.com/office/powerpoint/2010/main" val="314437840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974" y="182563"/>
            <a:ext cx="1960685" cy="6126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7523" y="182563"/>
            <a:ext cx="5745774" cy="6126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9B687886-F177-4D56-9C0D-F7F3C024BE97}" type="slidenum">
              <a:rPr lang="ru-RU" smtClean="0"/>
              <a:pPr/>
              <a:t>‹#›</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45684963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58160E6-96EB-46CC-AD6B-36ACA2394AF1}" type="datetimeFigureOut">
              <a:rPr lang="en-US" smtClean="0"/>
              <a:t>13-Jul-20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84850-E06C-4E13-AD32-0504376AB476}" type="slidenum">
              <a:rPr lang="en-US" smtClean="0"/>
              <a:t>‹#›</a:t>
            </a:fld>
            <a:endParaRPr lang="en-US"/>
          </a:p>
        </p:txBody>
      </p:sp>
    </p:spTree>
    <p:extLst>
      <p:ext uri="{BB962C8B-B14F-4D97-AF65-F5344CB8AC3E}">
        <p14:creationId xmlns:p14="http://schemas.microsoft.com/office/powerpoint/2010/main" val="280237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4F7C5E4E-105C-43B1-AA39-D5BD486AD83C}" type="slidenum">
              <a:rPr lang="ru-RU" smtClean="0"/>
              <a:pPr/>
              <a:t>‹#›</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3270262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0454" y="1438275"/>
            <a:ext cx="3851031"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2161" y="1438275"/>
            <a:ext cx="3852497" cy="487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D4D2E529-80AD-407E-A228-4F850BA0EC15}" type="slidenum">
              <a:rPr lang="ru-RU" smtClean="0"/>
              <a:pPr/>
              <a:t>‹#›</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35196746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2A08685F-8F26-4794-A035-0C4EFF890CAF}" type="slidenum">
              <a:rPr lang="ru-RU" smtClean="0"/>
              <a:pPr/>
              <a:t>‹#›</a:t>
            </a:fld>
            <a:endParaRPr lang="ru-RU"/>
          </a:p>
        </p:txBody>
      </p:sp>
      <p:sp>
        <p:nvSpPr>
          <p:cNvPr id="8"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244659968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CF6A56F5-C85A-4457-A767-3D86D1010B7A}" type="slidenum">
              <a:rPr lang="ru-RU" smtClean="0"/>
              <a:pPr/>
              <a:t>‹#›</a:t>
            </a:fld>
            <a:endParaRPr lang="ru-RU"/>
          </a:p>
        </p:txBody>
      </p:sp>
      <p:sp>
        <p:nvSpPr>
          <p:cNvPr id="4"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137092236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95595D13-3873-4061-8DA6-9E31AEA5A3E7}" type="slidenum">
              <a:rPr lang="ru-RU" smtClean="0"/>
              <a:pPr/>
              <a:t>‹#›</a:t>
            </a:fld>
            <a:endParaRPr lang="ru-RU"/>
          </a:p>
        </p:txBody>
      </p:sp>
      <p:sp>
        <p:nvSpPr>
          <p:cNvPr id="3"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13547650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5D62369B-BE51-404E-BDF9-AF41A59F1089}" type="slidenum">
              <a:rPr lang="ru-RU" smtClean="0"/>
              <a:pPr/>
              <a:t>‹#›</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15035874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E5BC094-5793-4790-8446-136615ED0764}" type="slidenum">
              <a:rPr lang="ru-RU" smtClean="0"/>
              <a:pPr/>
              <a:t>‹#›</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38945974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F071894-699F-4799-B07F-42886332C220}" type="slidenum">
              <a:rPr lang="ru-RU" smtClean="0"/>
              <a:pPr/>
              <a:t>‹#›</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Tree>
    <p:extLst>
      <p:ext uri="{BB962C8B-B14F-4D97-AF65-F5344CB8AC3E}">
        <p14:creationId xmlns:p14="http://schemas.microsoft.com/office/powerpoint/2010/main" val="123815908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700454" y="1438275"/>
            <a:ext cx="7844204"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7" name="Rectangle 13"/>
          <p:cNvSpPr>
            <a:spLocks noChangeArrowheads="1"/>
          </p:cNvSpPr>
          <p:nvPr/>
        </p:nvSpPr>
        <p:spPr bwMode="gray">
          <a:xfrm>
            <a:off x="7880838" y="0"/>
            <a:ext cx="663820" cy="10429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28" name="Rectangle 2"/>
          <p:cNvSpPr>
            <a:spLocks noGrp="1" noChangeArrowheads="1"/>
          </p:cNvSpPr>
          <p:nvPr>
            <p:ph type="title"/>
          </p:nvPr>
        </p:nvSpPr>
        <p:spPr bwMode="gray">
          <a:xfrm>
            <a:off x="697523" y="182563"/>
            <a:ext cx="677300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endParaRPr lang="en-GB"/>
          </a:p>
        </p:txBody>
      </p:sp>
      <p:sp>
        <p:nvSpPr>
          <p:cNvPr id="1030" name="Rectangle 6"/>
          <p:cNvSpPr>
            <a:spLocks noGrp="1" noChangeArrowheads="1"/>
          </p:cNvSpPr>
          <p:nvPr>
            <p:ph type="sldNum" sz="quarter" idx="4"/>
          </p:nvPr>
        </p:nvSpPr>
        <p:spPr bwMode="gray">
          <a:xfrm>
            <a:off x="7895493" y="711200"/>
            <a:ext cx="631581" cy="196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1600">
                <a:solidFill>
                  <a:schemeClr val="bg1"/>
                </a:solidFill>
              </a:defRPr>
            </a:lvl1pPr>
          </a:lstStyle>
          <a:p>
            <a:fld id="{D801B3F9-4E94-470E-9E84-834D22A40C40}" type="slidenum">
              <a:rPr lang="ru-RU" smtClean="0"/>
              <a:pPr/>
              <a:t>‹#›</a:t>
            </a:fld>
            <a:endParaRPr lang="ru-RU"/>
          </a:p>
        </p:txBody>
      </p:sp>
      <p:sp>
        <p:nvSpPr>
          <p:cNvPr id="2" name="Line 12"/>
          <p:cNvSpPr>
            <a:spLocks noChangeShapeType="1"/>
          </p:cNvSpPr>
          <p:nvPr/>
        </p:nvSpPr>
        <p:spPr bwMode="gray">
          <a:xfrm>
            <a:off x="331177" y="1042988"/>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 name="Rectangle 5"/>
          <p:cNvSpPr>
            <a:spLocks noGrp="1" noChangeArrowheads="1"/>
          </p:cNvSpPr>
          <p:nvPr>
            <p:ph type="ftr" sz="quarter" idx="3"/>
          </p:nvPr>
        </p:nvSpPr>
        <p:spPr bwMode="gray">
          <a:xfrm>
            <a:off x="1780443" y="6453188"/>
            <a:ext cx="5647592" cy="190500"/>
          </a:xfrm>
          <a:prstGeom prst="rect">
            <a:avLst/>
          </a:prstGeom>
          <a:ln>
            <a:miter lim="800000"/>
            <a:headEnd/>
            <a:tailEnd/>
          </a:ln>
        </p:spPr>
        <p:txBody>
          <a:bodyPr vert="horz" wrap="square" lIns="0" tIns="0" rIns="0" bIns="0" numCol="1" anchor="t" anchorCtr="0" compatLnSpc="1">
            <a:prstTxWarp prst="textNoShape">
              <a:avLst/>
            </a:prstTxWarp>
          </a:bodyPr>
          <a:lstStyle>
            <a:lvl1pPr algn="ctr">
              <a:defRPr sz="1000"/>
            </a:lvl1pPr>
          </a:lstStyle>
          <a:p>
            <a:endParaRPr lang="ru-RU"/>
          </a:p>
        </p:txBody>
      </p:sp>
    </p:spTree>
    <p:extLst>
      <p:ext uri="{BB962C8B-B14F-4D97-AF65-F5344CB8AC3E}">
        <p14:creationId xmlns:p14="http://schemas.microsoft.com/office/powerpoint/2010/main" val="1940433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ftr="0" dt="0"/>
  <p:txStyles>
    <p:titleStyle>
      <a:lvl1pPr algn="l" rtl="0" eaLnBrk="1" fontAlgn="base" hangingPunct="1">
        <a:lnSpc>
          <a:spcPct val="90000"/>
        </a:lnSpc>
        <a:spcBef>
          <a:spcPct val="0"/>
        </a:spcBef>
        <a:spcAft>
          <a:spcPct val="0"/>
        </a:spcAft>
        <a:defRPr sz="3200" b="1">
          <a:solidFill>
            <a:schemeClr val="tx1"/>
          </a:solidFill>
          <a:latin typeface="+mj-lt"/>
          <a:ea typeface="+mj-ea"/>
          <a:cs typeface="+mj-cs"/>
        </a:defRPr>
      </a:lvl1pPr>
      <a:lvl2pPr algn="l" rtl="0" eaLnBrk="1" fontAlgn="base" hangingPunct="1">
        <a:lnSpc>
          <a:spcPct val="90000"/>
        </a:lnSpc>
        <a:spcBef>
          <a:spcPct val="0"/>
        </a:spcBef>
        <a:spcAft>
          <a:spcPct val="0"/>
        </a:spcAft>
        <a:defRPr sz="3200" b="1">
          <a:solidFill>
            <a:schemeClr val="tx1"/>
          </a:solidFill>
          <a:latin typeface="Arial" charset="0"/>
        </a:defRPr>
      </a:lvl2pPr>
      <a:lvl3pPr algn="l" rtl="0" eaLnBrk="1" fontAlgn="base" hangingPunct="1">
        <a:lnSpc>
          <a:spcPct val="90000"/>
        </a:lnSpc>
        <a:spcBef>
          <a:spcPct val="0"/>
        </a:spcBef>
        <a:spcAft>
          <a:spcPct val="0"/>
        </a:spcAft>
        <a:defRPr sz="3200" b="1">
          <a:solidFill>
            <a:schemeClr val="tx1"/>
          </a:solidFill>
          <a:latin typeface="Arial" charset="0"/>
        </a:defRPr>
      </a:lvl3pPr>
      <a:lvl4pPr algn="l" rtl="0" eaLnBrk="1" fontAlgn="base" hangingPunct="1">
        <a:lnSpc>
          <a:spcPct val="90000"/>
        </a:lnSpc>
        <a:spcBef>
          <a:spcPct val="0"/>
        </a:spcBef>
        <a:spcAft>
          <a:spcPct val="0"/>
        </a:spcAft>
        <a:defRPr sz="3200" b="1">
          <a:solidFill>
            <a:schemeClr val="tx1"/>
          </a:solidFill>
          <a:latin typeface="Arial" charset="0"/>
        </a:defRPr>
      </a:lvl4pPr>
      <a:lvl5pPr algn="l" rtl="0" eaLnBrk="1" fontAlgn="base" hangingPunct="1">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p:titleStyle>
    <p:bodyStyle>
      <a:lvl1pPr marL="266700" indent="-266700" algn="l" rtl="0" eaLnBrk="1" fontAlgn="base" hangingPunct="1">
        <a:lnSpc>
          <a:spcPct val="115000"/>
        </a:lnSpc>
        <a:spcBef>
          <a:spcPct val="30000"/>
        </a:spcBef>
        <a:spcAft>
          <a:spcPct val="0"/>
        </a:spcAft>
        <a:buClr>
          <a:schemeClr val="bg2"/>
        </a:buClr>
        <a:buChar char="•"/>
        <a:defRPr sz="2600">
          <a:solidFill>
            <a:schemeClr val="tx1"/>
          </a:solidFill>
          <a:latin typeface="+mn-lt"/>
          <a:ea typeface="+mn-ea"/>
          <a:cs typeface="+mn-cs"/>
        </a:defRPr>
      </a:lvl1pPr>
      <a:lvl2pPr marL="809625" indent="-266700"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defRPr>
      </a:lvl2pPr>
      <a:lvl3pPr marL="1343025" indent="-266700"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defRPr>
      </a:lvl3pPr>
      <a:lvl4pPr marL="1885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4pPr>
      <a:lvl5pPr marL="24193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www.nbg.gov.ge/index.php?m=706" TargetMode="External"/><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20041" y="2598310"/>
            <a:ext cx="7561384" cy="166137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r>
              <a:rPr lang="ka-GE" sz="2800" b="1" dirty="0">
                <a:solidFill>
                  <a:schemeClr val="accent1">
                    <a:lumMod val="75000"/>
                  </a:schemeClr>
                </a:solidFill>
              </a:rPr>
              <a:t>ფინანსურ ორგანიზაციებთან ურთიერთობა </a:t>
            </a:r>
            <a:endParaRPr lang="en-US" sz="2800" b="1" dirty="0">
              <a:solidFill>
                <a:schemeClr val="accent1">
                  <a:lumMod val="75000"/>
                </a:schemeClr>
              </a:solidFill>
            </a:endParaRPr>
          </a:p>
          <a:p>
            <a:pPr algn="ctr"/>
            <a:r>
              <a:rPr lang="ka-GE" sz="2800" b="1" dirty="0">
                <a:solidFill>
                  <a:schemeClr val="accent1">
                    <a:lumMod val="75000"/>
                  </a:schemeClr>
                </a:solidFill>
              </a:rPr>
              <a:t>და </a:t>
            </a:r>
            <a:endParaRPr lang="en-US" sz="2800" b="1" dirty="0">
              <a:solidFill>
                <a:schemeClr val="accent1">
                  <a:lumMod val="75000"/>
                </a:schemeClr>
              </a:solidFill>
            </a:endParaRPr>
          </a:p>
          <a:p>
            <a:pPr algn="ctr"/>
            <a:r>
              <a:rPr lang="ka-GE" sz="2800" b="1" dirty="0">
                <a:solidFill>
                  <a:schemeClr val="accent1">
                    <a:lumMod val="75000"/>
                  </a:schemeClr>
                </a:solidFill>
              </a:rPr>
              <a:t>ფინანსური გადაწყვეტილებების მიღება</a:t>
            </a:r>
            <a:endParaRPr lang="en-US" sz="2800" b="1" dirty="0">
              <a:solidFill>
                <a:schemeClr val="accent1">
                  <a:lumMod val="75000"/>
                </a:schemeClr>
              </a:solidFill>
            </a:endParaRPr>
          </a:p>
        </p:txBody>
      </p:sp>
      <p:sp>
        <p:nvSpPr>
          <p:cNvPr id="7"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11" name="TextBox 10"/>
          <p:cNvSpPr txBox="1"/>
          <p:nvPr/>
        </p:nvSpPr>
        <p:spPr>
          <a:xfrm>
            <a:off x="2441478" y="6035040"/>
            <a:ext cx="3330638" cy="307777"/>
          </a:xfrm>
          <a:prstGeom prst="rect">
            <a:avLst/>
          </a:prstGeom>
          <a:noFill/>
        </p:spPr>
        <p:txBody>
          <a:bodyPr wrap="square" rtlCol="0">
            <a:spAutoFit/>
          </a:bodyPr>
          <a:lstStyle/>
          <a:p>
            <a:pPr algn="ctr"/>
            <a:r>
              <a:rPr lang="en-US" sz="1400" dirty="0">
                <a:solidFill>
                  <a:schemeClr val="accent5">
                    <a:lumMod val="50000"/>
                  </a:schemeClr>
                </a:solidFill>
              </a:rPr>
              <a:t>2020</a:t>
            </a:r>
          </a:p>
        </p:txBody>
      </p:sp>
      <p:pic>
        <p:nvPicPr>
          <p:cNvPr id="12" name="Picture 2" descr="Image result for nbg national bank of georgia">
            <a:extLst>
              <a:ext uri="{FF2B5EF4-FFF2-40B4-BE49-F238E27FC236}">
                <a16:creationId xmlns:a16="http://schemas.microsoft.com/office/drawing/2014/main" id="{1332B623-BAB3-469F-AD20-5A85A80603A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3212" r="1935"/>
          <a:stretch/>
        </p:blipFill>
        <p:spPr bwMode="auto">
          <a:xfrm>
            <a:off x="2497749" y="4921528"/>
            <a:ext cx="3205968" cy="1113512"/>
          </a:xfrm>
          <a:prstGeom prst="rect">
            <a:avLst/>
          </a:prstGeom>
          <a:ln w="38100" cap="sq">
            <a:noFill/>
            <a:prstDash val="solid"/>
            <a:miter lim="800000"/>
          </a:ln>
          <a:effectLst/>
        </p:spPr>
      </p:pic>
      <p:sp>
        <p:nvSpPr>
          <p:cNvPr id="10" name="TextBox 9">
            <a:extLst>
              <a:ext uri="{FF2B5EF4-FFF2-40B4-BE49-F238E27FC236}">
                <a16:creationId xmlns:a16="http://schemas.microsoft.com/office/drawing/2014/main" id="{938AA6AE-B026-4C7D-A919-272C6B49FF69}"/>
              </a:ext>
            </a:extLst>
          </p:cNvPr>
          <p:cNvSpPr txBox="1"/>
          <p:nvPr/>
        </p:nvSpPr>
        <p:spPr>
          <a:xfrm>
            <a:off x="2322872" y="2367477"/>
            <a:ext cx="3852844" cy="400110"/>
          </a:xfrm>
          <a:prstGeom prst="rect">
            <a:avLst/>
          </a:prstGeom>
          <a:noFill/>
        </p:spPr>
        <p:txBody>
          <a:bodyPr wrap="square" rtlCol="0">
            <a:spAutoFit/>
          </a:bodyPr>
          <a:lstStyle/>
          <a:p>
            <a:pPr algn="ctr"/>
            <a:r>
              <a:rPr lang="ka-GE" sz="2000" b="1" dirty="0">
                <a:solidFill>
                  <a:schemeClr val="accent5">
                    <a:lumMod val="50000"/>
                  </a:schemeClr>
                </a:solidFill>
                <a:latin typeface="+mj-lt"/>
              </a:rPr>
              <a:t>მიკრო და მცირე ბიზნესის</a:t>
            </a:r>
            <a:endParaRPr lang="en-US" sz="2000" b="1" dirty="0">
              <a:solidFill>
                <a:schemeClr val="accent5">
                  <a:lumMod val="50000"/>
                </a:schemeClr>
              </a:solidFill>
              <a:latin typeface="+mj-lt"/>
            </a:endParaRPr>
          </a:p>
        </p:txBody>
      </p:sp>
    </p:spTree>
    <p:extLst>
      <p:ext uri="{BB962C8B-B14F-4D97-AF65-F5344CB8AC3E}">
        <p14:creationId xmlns:p14="http://schemas.microsoft.com/office/powerpoint/2010/main" val="11198067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54" y="115888"/>
            <a:ext cx="7338646" cy="792162"/>
          </a:xfrm>
        </p:spPr>
        <p:txBody>
          <a:bodyPr>
            <a:noAutofit/>
          </a:bodyPr>
          <a:lstStyle/>
          <a:p>
            <a:r>
              <a:rPr lang="ka-GE" sz="2800" dirty="0">
                <a:solidFill>
                  <a:schemeClr val="accent1">
                    <a:lumMod val="75000"/>
                  </a:schemeClr>
                </a:solidFill>
              </a:rPr>
              <a:t>ბიზნესსესხის უზრუნველყოფა</a:t>
            </a:r>
            <a:endParaRPr lang="ka-GE" sz="2400" b="1" i="1" dirty="0">
              <a:solidFill>
                <a:schemeClr val="accent1">
                  <a:lumMod val="75000"/>
                </a:schemeClr>
              </a:solidFill>
            </a:endParaRPr>
          </a:p>
        </p:txBody>
      </p:sp>
      <p:sp>
        <p:nvSpPr>
          <p:cNvPr id="3" name="Content Placeholder 2"/>
          <p:cNvSpPr>
            <a:spLocks noGrp="1"/>
          </p:cNvSpPr>
          <p:nvPr>
            <p:ph idx="1"/>
          </p:nvPr>
        </p:nvSpPr>
        <p:spPr>
          <a:xfrm>
            <a:off x="395654" y="1016244"/>
            <a:ext cx="7130561" cy="5577987"/>
          </a:xfrm>
        </p:spPr>
        <p:txBody>
          <a:bodyPr>
            <a:noAutofit/>
          </a:bodyPr>
          <a:lstStyle/>
          <a:p>
            <a:pPr marL="0" indent="0">
              <a:buNone/>
            </a:pPr>
            <a:endParaRPr lang="en-US" sz="2000" b="1" dirty="0">
              <a:solidFill>
                <a:schemeClr val="accent1">
                  <a:lumMod val="75000"/>
                </a:schemeClr>
              </a:solidFill>
            </a:endParaRPr>
          </a:p>
          <a:p>
            <a:pPr marL="0" indent="0">
              <a:buNone/>
            </a:pPr>
            <a:endParaRPr lang="ka-GE" sz="2000" b="1" dirty="0">
              <a:solidFill>
                <a:schemeClr val="accent1">
                  <a:lumMod val="75000"/>
                </a:schemeClr>
              </a:solidFill>
            </a:endParaRPr>
          </a:p>
          <a:p>
            <a:r>
              <a:rPr lang="ka-GE" sz="2000" b="1" dirty="0">
                <a:solidFill>
                  <a:schemeClr val="accent1">
                    <a:lumMod val="75000"/>
                  </a:schemeClr>
                </a:solidFill>
              </a:rPr>
              <a:t>უძრავი და მოძრავი ქონება</a:t>
            </a:r>
          </a:p>
          <a:p>
            <a:pPr lvl="1">
              <a:buFont typeface="Arial" panose="020B0604020202020204" pitchFamily="34" charset="0"/>
              <a:buChar char="•"/>
            </a:pPr>
            <a:r>
              <a:rPr lang="ka-GE" sz="2000" dirty="0">
                <a:solidFill>
                  <a:schemeClr val="accent1">
                    <a:lumMod val="75000"/>
                  </a:schemeClr>
                </a:solidFill>
              </a:rPr>
              <a:t>ამონაწერი საჯარო რეესტრიდან </a:t>
            </a:r>
            <a:endParaRPr lang="en-US" sz="2000" dirty="0">
              <a:solidFill>
                <a:schemeClr val="accent1">
                  <a:lumMod val="75000"/>
                </a:schemeClr>
              </a:solidFill>
            </a:endParaRPr>
          </a:p>
          <a:p>
            <a:pPr lvl="1">
              <a:buFont typeface="Arial" panose="020B0604020202020204" pitchFamily="34" charset="0"/>
              <a:buChar char="•"/>
            </a:pPr>
            <a:r>
              <a:rPr lang="ka-GE" sz="2000" dirty="0">
                <a:solidFill>
                  <a:schemeClr val="accent1">
                    <a:lumMod val="75000"/>
                  </a:schemeClr>
                </a:solidFill>
              </a:rPr>
              <a:t>ქონების შეფასება</a:t>
            </a:r>
          </a:p>
          <a:p>
            <a:pPr marL="0" indent="0">
              <a:buNone/>
            </a:pPr>
            <a:endParaRPr lang="en-US" sz="2000" dirty="0">
              <a:solidFill>
                <a:schemeClr val="accent1">
                  <a:lumMod val="75000"/>
                </a:schemeClr>
              </a:solidFill>
            </a:endParaRPr>
          </a:p>
          <a:p>
            <a:pPr marL="0" indent="0">
              <a:buNone/>
            </a:pPr>
            <a:endParaRPr lang="en-US" sz="2000" dirty="0">
              <a:solidFill>
                <a:schemeClr val="accent1">
                  <a:lumMod val="75000"/>
                </a:schemeClr>
              </a:solidFill>
            </a:endParaRPr>
          </a:p>
          <a:p>
            <a:pPr marL="0" indent="0">
              <a:buNone/>
            </a:pPr>
            <a:endParaRPr lang="ka-GE" sz="2000" dirty="0">
              <a:solidFill>
                <a:schemeClr val="accent1">
                  <a:lumMod val="75000"/>
                </a:schemeClr>
              </a:solidFill>
            </a:endParaRPr>
          </a:p>
          <a:p>
            <a:r>
              <a:rPr lang="ka-GE" sz="2000" b="1" dirty="0">
                <a:solidFill>
                  <a:schemeClr val="accent1">
                    <a:lumMod val="75000"/>
                  </a:schemeClr>
                </a:solidFill>
              </a:rPr>
              <a:t>თავდებობა</a:t>
            </a:r>
            <a:r>
              <a:rPr lang="ka-GE" sz="2000" dirty="0">
                <a:solidFill>
                  <a:schemeClr val="accent1">
                    <a:lumMod val="75000"/>
                  </a:schemeClr>
                </a:solidFill>
              </a:rPr>
              <a:t> - ბიზნესთან დაკავშირებული პირი: დირექტორი, მფლობელი, ოჯახის წევრი</a:t>
            </a:r>
          </a:p>
          <a:p>
            <a:pPr lvl="1">
              <a:buFont typeface="Arial" panose="020B0604020202020204" pitchFamily="34" charset="0"/>
              <a:buChar char="•"/>
            </a:pPr>
            <a:r>
              <a:rPr lang="ka-GE" sz="2000" dirty="0">
                <a:solidFill>
                  <a:schemeClr val="accent1">
                    <a:lumMod val="75000"/>
                  </a:schemeClr>
                </a:solidFill>
              </a:rPr>
              <a:t>თავდების გადახდისუნარიანობა</a:t>
            </a:r>
          </a:p>
        </p:txBody>
      </p:sp>
      <p:sp>
        <p:nvSpPr>
          <p:cNvPr id="7"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9" name="Picture 8">
            <a:extLst>
              <a:ext uri="{FF2B5EF4-FFF2-40B4-BE49-F238E27FC236}">
                <a16:creationId xmlns:a16="http://schemas.microsoft.com/office/drawing/2014/main" id="{DDECE5BD-EEAF-46DF-A393-80233112B1F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08447" y="1344853"/>
            <a:ext cx="2502836" cy="2084147"/>
          </a:xfrm>
          <a:prstGeom prst="rect">
            <a:avLst/>
          </a:prstGeom>
        </p:spPr>
      </p:pic>
      <p:pic>
        <p:nvPicPr>
          <p:cNvPr id="5" name="Picture 4">
            <a:extLst>
              <a:ext uri="{FF2B5EF4-FFF2-40B4-BE49-F238E27FC236}">
                <a16:creationId xmlns:a16="http://schemas.microsoft.com/office/drawing/2014/main" id="{75D627BC-B3EA-415B-AD14-AF088362A37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08447" y="3865803"/>
            <a:ext cx="2003457" cy="1827972"/>
          </a:xfrm>
          <a:prstGeom prst="rect">
            <a:avLst/>
          </a:prstGeom>
        </p:spPr>
      </p:pic>
    </p:spTree>
    <p:extLst>
      <p:ext uri="{BB962C8B-B14F-4D97-AF65-F5344CB8AC3E}">
        <p14:creationId xmlns:p14="http://schemas.microsoft.com/office/powerpoint/2010/main" val="57837063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54" y="115888"/>
            <a:ext cx="7338646" cy="792162"/>
          </a:xfrm>
        </p:spPr>
        <p:txBody>
          <a:bodyPr>
            <a:noAutofit/>
          </a:bodyPr>
          <a:lstStyle/>
          <a:p>
            <a:r>
              <a:rPr lang="ka-GE" sz="2800" dirty="0">
                <a:solidFill>
                  <a:schemeClr val="accent1">
                    <a:lumMod val="75000"/>
                  </a:schemeClr>
                </a:solidFill>
              </a:rPr>
              <a:t>ბიზნესსესხის უზრუნველყოფა</a:t>
            </a:r>
            <a:endParaRPr lang="ka-GE" sz="2400" b="1" i="1" dirty="0">
              <a:solidFill>
                <a:schemeClr val="accent1">
                  <a:lumMod val="75000"/>
                </a:schemeClr>
              </a:solidFill>
            </a:endParaRPr>
          </a:p>
        </p:txBody>
      </p:sp>
      <p:sp>
        <p:nvSpPr>
          <p:cNvPr id="3" name="Content Placeholder 2"/>
          <p:cNvSpPr>
            <a:spLocks noGrp="1"/>
          </p:cNvSpPr>
          <p:nvPr>
            <p:ph idx="1"/>
          </p:nvPr>
        </p:nvSpPr>
        <p:spPr>
          <a:xfrm>
            <a:off x="395654" y="1016244"/>
            <a:ext cx="7338646" cy="5577987"/>
          </a:xfrm>
        </p:spPr>
        <p:txBody>
          <a:bodyPr>
            <a:noAutofit/>
          </a:bodyPr>
          <a:lstStyle/>
          <a:p>
            <a:pPr marL="0" indent="0">
              <a:buNone/>
            </a:pPr>
            <a:endParaRPr lang="en-US" sz="2000" b="1" dirty="0">
              <a:solidFill>
                <a:schemeClr val="accent1">
                  <a:lumMod val="75000"/>
                </a:schemeClr>
              </a:solidFill>
            </a:endParaRPr>
          </a:p>
          <a:p>
            <a:pPr marL="0" indent="0">
              <a:buNone/>
            </a:pPr>
            <a:r>
              <a:rPr lang="ka-GE" sz="2000" b="1" dirty="0">
                <a:solidFill>
                  <a:schemeClr val="accent1">
                    <a:lumMod val="75000"/>
                  </a:schemeClr>
                </a:solidFill>
              </a:rPr>
              <a:t>სესხის უზრუნველყოფის კოეფიციენტი -</a:t>
            </a:r>
            <a:endParaRPr lang="ka-GE" sz="2000" b="1" i="1" dirty="0">
              <a:solidFill>
                <a:schemeClr val="accent1">
                  <a:lumMod val="75000"/>
                </a:schemeClr>
              </a:solidFill>
            </a:endParaRPr>
          </a:p>
          <a:p>
            <a:pPr marL="0" indent="0">
              <a:buNone/>
            </a:pPr>
            <a:r>
              <a:rPr lang="ka-GE" sz="2000" dirty="0">
                <a:solidFill>
                  <a:schemeClr val="accent1">
                    <a:lumMod val="75000"/>
                  </a:schemeClr>
                </a:solidFill>
              </a:rPr>
              <a:t>სესხის მაქსიმალური თანხა გამოხატული მთლიანი ძირითადი საშუალებების ღირებულების პროცენტში</a:t>
            </a:r>
          </a:p>
          <a:p>
            <a:pPr marL="0" indent="0">
              <a:buNone/>
            </a:pPr>
            <a:endParaRPr lang="ka-GE" sz="2000" dirty="0">
              <a:solidFill>
                <a:schemeClr val="accent1">
                  <a:lumMod val="75000"/>
                </a:schemeClr>
              </a:solidFill>
            </a:endParaRPr>
          </a:p>
          <a:p>
            <a:pPr marL="800100" lvl="2">
              <a:lnSpc>
                <a:spcPct val="80000"/>
              </a:lnSpc>
              <a:spcBef>
                <a:spcPct val="30000"/>
              </a:spcBef>
              <a:buClr>
                <a:schemeClr val="bg2"/>
              </a:buClr>
              <a:buFont typeface="Arial" panose="020B0604020202020204" pitchFamily="34" charset="0"/>
              <a:buChar char="•"/>
            </a:pPr>
            <a:r>
              <a:rPr lang="ka-GE" sz="2000" dirty="0">
                <a:solidFill>
                  <a:schemeClr val="accent1">
                    <a:lumMod val="75000"/>
                  </a:schemeClr>
                </a:solidFill>
              </a:rPr>
              <a:t>მთლიანი ძირითადი საშუალებების -  70-80%</a:t>
            </a:r>
          </a:p>
          <a:p>
            <a:pPr marL="800100" lvl="2">
              <a:lnSpc>
                <a:spcPct val="80000"/>
              </a:lnSpc>
              <a:spcBef>
                <a:spcPct val="30000"/>
              </a:spcBef>
              <a:buClr>
                <a:schemeClr val="bg2"/>
              </a:buClr>
              <a:buFont typeface="Arial" panose="020B0604020202020204" pitchFamily="34" charset="0"/>
              <a:buChar char="•"/>
            </a:pPr>
            <a:r>
              <a:rPr lang="ka-GE" sz="2000" dirty="0">
                <a:solidFill>
                  <a:schemeClr val="accent1">
                    <a:lumMod val="75000"/>
                  </a:schemeClr>
                </a:solidFill>
              </a:rPr>
              <a:t>მოძრავი ქონების შემთხვევაში - 50%</a:t>
            </a:r>
            <a:endParaRPr lang="en-US" sz="2000" dirty="0">
              <a:solidFill>
                <a:schemeClr val="accent1">
                  <a:lumMod val="75000"/>
                </a:schemeClr>
              </a:solidFill>
            </a:endParaRPr>
          </a:p>
          <a:p>
            <a:pPr marL="0" indent="0">
              <a:lnSpc>
                <a:spcPct val="80000"/>
              </a:lnSpc>
              <a:buNone/>
            </a:pPr>
            <a:endParaRPr lang="en-US" sz="2200" dirty="0">
              <a:solidFill>
                <a:schemeClr val="accent1">
                  <a:lumMod val="75000"/>
                </a:schemeClr>
              </a:solidFill>
            </a:endParaRPr>
          </a:p>
          <a:p>
            <a:pPr marL="0" indent="0">
              <a:buFontTx/>
              <a:buNone/>
            </a:pPr>
            <a:r>
              <a:rPr lang="ka-GE" sz="2000" b="1" dirty="0">
                <a:solidFill>
                  <a:schemeClr val="accent1">
                    <a:lumMod val="75000"/>
                  </a:schemeClr>
                </a:solidFill>
              </a:rPr>
              <a:t>მაგალითი</a:t>
            </a:r>
            <a:r>
              <a:rPr lang="ka-GE" sz="2000" dirty="0">
                <a:solidFill>
                  <a:schemeClr val="accent1">
                    <a:lumMod val="75000"/>
                  </a:schemeClr>
                </a:solidFill>
              </a:rPr>
              <a:t>: გსურთ იყიდოთ შენობა ღირებულებით -100 000 ₾</a:t>
            </a:r>
          </a:p>
          <a:p>
            <a:pPr marL="0" indent="0">
              <a:buFontTx/>
              <a:buNone/>
            </a:pPr>
            <a:endParaRPr lang="ka-GE" sz="2000" dirty="0">
              <a:solidFill>
                <a:schemeClr val="accent1">
                  <a:lumMod val="75000"/>
                </a:schemeClr>
              </a:solidFill>
            </a:endParaRPr>
          </a:p>
          <a:p>
            <a:pPr>
              <a:lnSpc>
                <a:spcPct val="80000"/>
              </a:lnSpc>
            </a:pPr>
            <a:r>
              <a:rPr lang="ka-GE" sz="2000" dirty="0">
                <a:solidFill>
                  <a:schemeClr val="accent1">
                    <a:lumMod val="75000"/>
                  </a:schemeClr>
                </a:solidFill>
              </a:rPr>
              <a:t>მოთხოვნილი თანხის მაქსიმალური მოცულობა?</a:t>
            </a:r>
          </a:p>
          <a:p>
            <a:pPr>
              <a:lnSpc>
                <a:spcPct val="80000"/>
              </a:lnSpc>
            </a:pPr>
            <a:r>
              <a:rPr lang="ka-GE" sz="2000" dirty="0">
                <a:solidFill>
                  <a:schemeClr val="accent1">
                    <a:lumMod val="75000"/>
                  </a:schemeClr>
                </a:solidFill>
              </a:rPr>
              <a:t>100 000 * 80% = 80 000 ₾</a:t>
            </a:r>
          </a:p>
          <a:p>
            <a:pPr marL="0" indent="0">
              <a:lnSpc>
                <a:spcPct val="80000"/>
              </a:lnSpc>
              <a:buNone/>
            </a:pPr>
            <a:endParaRPr lang="ka-GE" sz="2000" dirty="0">
              <a:solidFill>
                <a:schemeClr val="accent1">
                  <a:lumMod val="75000"/>
                </a:schemeClr>
              </a:solidFill>
            </a:endParaRPr>
          </a:p>
          <a:p>
            <a:pPr>
              <a:lnSpc>
                <a:spcPct val="80000"/>
              </a:lnSpc>
            </a:pPr>
            <a:endParaRPr lang="ka-GE" sz="2000" dirty="0">
              <a:solidFill>
                <a:schemeClr val="accent1">
                  <a:lumMod val="75000"/>
                </a:schemeClr>
              </a:solidFill>
            </a:endParaRPr>
          </a:p>
          <a:p>
            <a:pPr marL="0" indent="0">
              <a:lnSpc>
                <a:spcPct val="80000"/>
              </a:lnSpc>
              <a:buNone/>
            </a:pPr>
            <a:endParaRPr lang="en-US" sz="2200" dirty="0">
              <a:solidFill>
                <a:schemeClr val="accent1">
                  <a:lumMod val="75000"/>
                </a:schemeClr>
              </a:solidFill>
            </a:endParaRPr>
          </a:p>
        </p:txBody>
      </p:sp>
      <p:sp>
        <p:nvSpPr>
          <p:cNvPr id="7"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9" name="Picture 8">
            <a:extLst>
              <a:ext uri="{FF2B5EF4-FFF2-40B4-BE49-F238E27FC236}">
                <a16:creationId xmlns:a16="http://schemas.microsoft.com/office/drawing/2014/main" id="{DDECE5BD-EEAF-46DF-A393-80233112B1F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44075" y="4510084"/>
            <a:ext cx="2502836" cy="2084147"/>
          </a:xfrm>
          <a:prstGeom prst="rect">
            <a:avLst/>
          </a:prstGeom>
        </p:spPr>
      </p:pic>
    </p:spTree>
    <p:extLst>
      <p:ext uri="{BB962C8B-B14F-4D97-AF65-F5344CB8AC3E}">
        <p14:creationId xmlns:p14="http://schemas.microsoft.com/office/powerpoint/2010/main" val="1349680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54" y="115888"/>
            <a:ext cx="7338646" cy="792162"/>
          </a:xfrm>
        </p:spPr>
        <p:txBody>
          <a:bodyPr>
            <a:noAutofit/>
          </a:bodyPr>
          <a:lstStyle/>
          <a:p>
            <a:r>
              <a:rPr lang="ka-GE" sz="2800" dirty="0">
                <a:solidFill>
                  <a:schemeClr val="accent1">
                    <a:lumMod val="75000"/>
                  </a:schemeClr>
                </a:solidFill>
              </a:rPr>
              <a:t>ბიზნესსესხის საპროცენტო განაკვეთი</a:t>
            </a:r>
            <a:endParaRPr lang="ka-GE" sz="2400" b="1" i="1" dirty="0">
              <a:solidFill>
                <a:schemeClr val="accent1">
                  <a:lumMod val="75000"/>
                </a:schemeClr>
              </a:solidFill>
            </a:endParaRPr>
          </a:p>
        </p:txBody>
      </p:sp>
      <p:sp>
        <p:nvSpPr>
          <p:cNvPr id="3" name="Content Placeholder 2"/>
          <p:cNvSpPr>
            <a:spLocks noGrp="1"/>
          </p:cNvSpPr>
          <p:nvPr>
            <p:ph idx="1"/>
          </p:nvPr>
        </p:nvSpPr>
        <p:spPr>
          <a:xfrm>
            <a:off x="395654" y="1016244"/>
            <a:ext cx="7130561" cy="5577987"/>
          </a:xfrm>
        </p:spPr>
        <p:txBody>
          <a:bodyPr>
            <a:noAutofit/>
          </a:bodyPr>
          <a:lstStyle/>
          <a:p>
            <a:pPr marL="114300" indent="0">
              <a:buNone/>
            </a:pPr>
            <a:endParaRPr lang="ka-GE" sz="2000" b="1" dirty="0">
              <a:solidFill>
                <a:schemeClr val="accent1">
                  <a:lumMod val="75000"/>
                </a:schemeClr>
              </a:solidFill>
            </a:endParaRPr>
          </a:p>
          <a:p>
            <a:pPr marL="114300" indent="0">
              <a:buNone/>
            </a:pPr>
            <a:r>
              <a:rPr lang="ka-GE" sz="2000" b="1" dirty="0">
                <a:solidFill>
                  <a:schemeClr val="accent1">
                    <a:lumMod val="75000"/>
                  </a:schemeClr>
                </a:solidFill>
              </a:rPr>
              <a:t>სესხის საპროცენტო განაკვეთის განსაზღვრა</a:t>
            </a:r>
          </a:p>
          <a:p>
            <a:pPr marL="114300" indent="0">
              <a:buNone/>
            </a:pPr>
            <a:endParaRPr lang="ka-GE" sz="2000" b="1" dirty="0">
              <a:solidFill>
                <a:schemeClr val="accent1">
                  <a:lumMod val="75000"/>
                </a:schemeClr>
              </a:solidFill>
            </a:endParaRPr>
          </a:p>
          <a:p>
            <a:pPr marL="457200" indent="-342900">
              <a:buFont typeface="Arial" panose="020B0604020202020204" pitchFamily="34" charset="0"/>
              <a:buChar char="•"/>
            </a:pPr>
            <a:r>
              <a:rPr lang="ka-GE" sz="2000" b="1" dirty="0">
                <a:solidFill>
                  <a:schemeClr val="accent1">
                    <a:lumMod val="75000"/>
                  </a:schemeClr>
                </a:solidFill>
              </a:rPr>
              <a:t>მოზიდული სახსრების ღირებულება</a:t>
            </a:r>
          </a:p>
          <a:p>
            <a:pPr lvl="1">
              <a:buFont typeface="Arial" panose="020B0604020202020204" pitchFamily="34" charset="0"/>
              <a:buChar char="•"/>
            </a:pPr>
            <a:r>
              <a:rPr lang="ka-GE" sz="2000" dirty="0">
                <a:solidFill>
                  <a:schemeClr val="accent1">
                    <a:lumMod val="75000"/>
                  </a:schemeClr>
                </a:solidFill>
              </a:rPr>
              <a:t>მოსახლეობისგან მიღებული დეპოზიტები</a:t>
            </a:r>
          </a:p>
          <a:p>
            <a:pPr lvl="1">
              <a:buFont typeface="Arial" panose="020B0604020202020204" pitchFamily="34" charset="0"/>
              <a:buChar char="•"/>
            </a:pPr>
            <a:r>
              <a:rPr lang="ka-GE" sz="2000" dirty="0">
                <a:solidFill>
                  <a:schemeClr val="accent1">
                    <a:lumMod val="75000"/>
                  </a:schemeClr>
                </a:solidFill>
              </a:rPr>
              <a:t>თამასუქები</a:t>
            </a:r>
          </a:p>
          <a:p>
            <a:pPr lvl="1">
              <a:buFont typeface="Arial" panose="020B0604020202020204" pitchFamily="34" charset="0"/>
              <a:buChar char="•"/>
            </a:pPr>
            <a:r>
              <a:rPr lang="ka-GE" sz="2000" dirty="0">
                <a:solidFill>
                  <a:schemeClr val="accent1">
                    <a:lumMod val="75000"/>
                  </a:schemeClr>
                </a:solidFill>
              </a:rPr>
              <a:t>საერთაშორისო ორგანიზაციებიდან ნასესხები სახსრები</a:t>
            </a:r>
          </a:p>
          <a:p>
            <a:pPr>
              <a:buFont typeface="Arial" panose="020B0604020202020204" pitchFamily="34" charset="0"/>
              <a:buChar char="•"/>
            </a:pPr>
            <a:r>
              <a:rPr lang="ka-GE" sz="2000" b="1" dirty="0">
                <a:solidFill>
                  <a:schemeClr val="accent1">
                    <a:lumMod val="75000"/>
                  </a:schemeClr>
                </a:solidFill>
              </a:rPr>
              <a:t>საკრედიტო რისკი</a:t>
            </a:r>
          </a:p>
          <a:p>
            <a:pPr marL="685800" lvl="2" indent="0">
              <a:buFont typeface="Arial" panose="020B0604020202020204" pitchFamily="34" charset="0"/>
              <a:buNone/>
            </a:pPr>
            <a:r>
              <a:rPr lang="ka-GE" sz="2000" dirty="0">
                <a:solidFill>
                  <a:schemeClr val="accent1">
                    <a:lumMod val="75000"/>
                  </a:schemeClr>
                </a:solidFill>
              </a:rPr>
              <a:t>რისკი, რომ მსესხებელი ვერ დააბრუნებს ნასესხებ თანხას წინასწარ შეთანხმებული პირობების მიხედვით</a:t>
            </a:r>
          </a:p>
          <a:p>
            <a:pPr>
              <a:buFont typeface="Arial" panose="020B0604020202020204" pitchFamily="34" charset="0"/>
              <a:buChar char="•"/>
            </a:pPr>
            <a:r>
              <a:rPr lang="ka-GE" sz="2000" b="1" dirty="0">
                <a:solidFill>
                  <a:schemeClr val="accent1">
                    <a:lumMod val="75000"/>
                  </a:schemeClr>
                </a:solidFill>
              </a:rPr>
              <a:t>ადმინისტრაციული </a:t>
            </a:r>
            <a:r>
              <a:rPr lang="en-US" sz="2000" b="1" dirty="0" err="1">
                <a:solidFill>
                  <a:schemeClr val="accent1">
                    <a:lumMod val="75000"/>
                  </a:schemeClr>
                </a:solidFill>
              </a:rPr>
              <a:t>ხარჯები</a:t>
            </a:r>
            <a:endParaRPr lang="ka-GE" sz="2000" b="1" dirty="0">
              <a:solidFill>
                <a:schemeClr val="accent1">
                  <a:lumMod val="75000"/>
                </a:schemeClr>
              </a:solidFill>
            </a:endParaRPr>
          </a:p>
          <a:p>
            <a:pPr marL="685800" lvl="2" indent="0">
              <a:buFont typeface="Arial" panose="020B0604020202020204" pitchFamily="34" charset="0"/>
              <a:buNone/>
            </a:pPr>
            <a:r>
              <a:rPr lang="ka-GE" sz="2000" dirty="0">
                <a:solidFill>
                  <a:schemeClr val="accent1">
                    <a:lumMod val="75000"/>
                  </a:schemeClr>
                </a:solidFill>
              </a:rPr>
              <a:t>თანამშრომელების ხელფასები, საკონსულტაციო და სარეკლამო ხარჯები და სხვა</a:t>
            </a:r>
          </a:p>
          <a:p>
            <a:pPr marL="0" indent="-390525">
              <a:buFont typeface="Arial" panose="020B0604020202020204" pitchFamily="34" charset="0"/>
              <a:buChar char="•"/>
            </a:pPr>
            <a:r>
              <a:rPr lang="ka-GE" sz="2000" b="1" dirty="0">
                <a:solidFill>
                  <a:schemeClr val="accent1">
                    <a:lumMod val="75000"/>
                  </a:schemeClr>
                </a:solidFill>
              </a:rPr>
              <a:t>ბანკის მოგება</a:t>
            </a:r>
          </a:p>
        </p:txBody>
      </p:sp>
      <p:sp>
        <p:nvSpPr>
          <p:cNvPr id="7"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8" name="Picture 7">
            <a:extLst>
              <a:ext uri="{FF2B5EF4-FFF2-40B4-BE49-F238E27FC236}">
                <a16:creationId xmlns:a16="http://schemas.microsoft.com/office/drawing/2014/main" id="{30CE58A3-06B1-45D6-A09D-28509F8DB1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2926" y="1714195"/>
            <a:ext cx="1626577" cy="2471516"/>
          </a:xfrm>
          <a:prstGeom prst="rect">
            <a:avLst/>
          </a:prstGeom>
        </p:spPr>
      </p:pic>
    </p:spTree>
    <p:extLst>
      <p:ext uri="{BB962C8B-B14F-4D97-AF65-F5344CB8AC3E}">
        <p14:creationId xmlns:p14="http://schemas.microsoft.com/office/powerpoint/2010/main" val="337461149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54" y="115888"/>
            <a:ext cx="7338646" cy="792162"/>
          </a:xfrm>
        </p:spPr>
        <p:txBody>
          <a:bodyPr>
            <a:noAutofit/>
          </a:bodyPr>
          <a:lstStyle/>
          <a:p>
            <a:r>
              <a:rPr lang="ka-GE" sz="2800" dirty="0">
                <a:solidFill>
                  <a:schemeClr val="accent1">
                    <a:lumMod val="75000"/>
                  </a:schemeClr>
                </a:solidFill>
              </a:rPr>
              <a:t>ბიზნესსესხის საპროცენტო განაკვეთი</a:t>
            </a:r>
            <a:endParaRPr lang="ka-GE" sz="2400" b="1" i="1" dirty="0">
              <a:solidFill>
                <a:schemeClr val="accent1">
                  <a:lumMod val="75000"/>
                </a:schemeClr>
              </a:solidFill>
            </a:endParaRPr>
          </a:p>
        </p:txBody>
      </p:sp>
      <p:sp>
        <p:nvSpPr>
          <p:cNvPr id="7"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graphicFrame>
        <p:nvGraphicFramePr>
          <p:cNvPr id="9" name="Chart 8">
            <a:extLst>
              <a:ext uri="{FF2B5EF4-FFF2-40B4-BE49-F238E27FC236}">
                <a16:creationId xmlns:a16="http://schemas.microsoft.com/office/drawing/2014/main" id="{EDFAE4E5-64AA-4801-AB07-1FB7379F6F6C}"/>
              </a:ext>
            </a:extLst>
          </p:cNvPr>
          <p:cNvGraphicFramePr>
            <a:graphicFrameLocks/>
          </p:cNvGraphicFramePr>
          <p:nvPr>
            <p:extLst>
              <p:ext uri="{D42A27DB-BD31-4B8C-83A1-F6EECF244321}">
                <p14:modId xmlns:p14="http://schemas.microsoft.com/office/powerpoint/2010/main" val="1322885687"/>
              </p:ext>
            </p:extLst>
          </p:nvPr>
        </p:nvGraphicFramePr>
        <p:xfrm>
          <a:off x="228601" y="1582615"/>
          <a:ext cx="7666892" cy="4870939"/>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a:extLst>
              <a:ext uri="{FF2B5EF4-FFF2-40B4-BE49-F238E27FC236}">
                <a16:creationId xmlns:a16="http://schemas.microsoft.com/office/drawing/2014/main" id="{BE914DCE-11B0-46F0-99B3-7D4443C3DC08}"/>
              </a:ext>
            </a:extLst>
          </p:cNvPr>
          <p:cNvSpPr>
            <a:spLocks noGrp="1"/>
          </p:cNvSpPr>
          <p:nvPr>
            <p:ph idx="1"/>
          </p:nvPr>
        </p:nvSpPr>
        <p:spPr>
          <a:xfrm>
            <a:off x="367079" y="1695695"/>
            <a:ext cx="7844204" cy="493590"/>
          </a:xfrm>
        </p:spPr>
        <p:txBody>
          <a:bodyPr/>
          <a:lstStyle/>
          <a:p>
            <a:pPr marL="0" indent="0" algn="ctr">
              <a:buNone/>
            </a:pPr>
            <a:r>
              <a:rPr lang="ka-GE" sz="2000" b="1" dirty="0">
                <a:solidFill>
                  <a:schemeClr val="accent1">
                    <a:lumMod val="75000"/>
                  </a:schemeClr>
                </a:solidFill>
              </a:rPr>
              <a:t>ლარის სესხის პროცენტის განმსაზღვრელი კომპონენტები</a:t>
            </a:r>
            <a:endParaRPr lang="en-US" sz="2000" b="1" dirty="0">
              <a:solidFill>
                <a:schemeClr val="accent1">
                  <a:lumMod val="75000"/>
                </a:schemeClr>
              </a:solidFill>
            </a:endParaRPr>
          </a:p>
        </p:txBody>
      </p:sp>
    </p:spTree>
    <p:extLst>
      <p:ext uri="{BB962C8B-B14F-4D97-AF65-F5344CB8AC3E}">
        <p14:creationId xmlns:p14="http://schemas.microsoft.com/office/powerpoint/2010/main" val="129521682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54" y="115888"/>
            <a:ext cx="7338646" cy="792162"/>
          </a:xfrm>
        </p:spPr>
        <p:txBody>
          <a:bodyPr>
            <a:noAutofit/>
          </a:bodyPr>
          <a:lstStyle/>
          <a:p>
            <a:r>
              <a:rPr lang="ka-GE" sz="2800" dirty="0">
                <a:solidFill>
                  <a:schemeClr val="accent1">
                    <a:lumMod val="75000"/>
                  </a:schemeClr>
                </a:solidFill>
              </a:rPr>
              <a:t>ბიზნესსესხის საპროცენტო განაკვეთი</a:t>
            </a:r>
            <a:endParaRPr lang="ka-GE" sz="2400" b="1" i="1" dirty="0">
              <a:solidFill>
                <a:schemeClr val="accent1">
                  <a:lumMod val="75000"/>
                </a:schemeClr>
              </a:solidFill>
            </a:endParaRPr>
          </a:p>
        </p:txBody>
      </p:sp>
      <p:sp>
        <p:nvSpPr>
          <p:cNvPr id="3" name="Content Placeholder 2"/>
          <p:cNvSpPr>
            <a:spLocks noGrp="1"/>
          </p:cNvSpPr>
          <p:nvPr>
            <p:ph idx="1"/>
          </p:nvPr>
        </p:nvSpPr>
        <p:spPr>
          <a:xfrm>
            <a:off x="395654" y="1016244"/>
            <a:ext cx="7130561" cy="5577987"/>
          </a:xfrm>
        </p:spPr>
        <p:txBody>
          <a:bodyPr>
            <a:noAutofit/>
          </a:bodyPr>
          <a:lstStyle/>
          <a:p>
            <a:pPr marL="114300" indent="0">
              <a:buNone/>
            </a:pPr>
            <a:endParaRPr lang="ka-GE" sz="2000" b="1" dirty="0">
              <a:solidFill>
                <a:schemeClr val="accent1">
                  <a:lumMod val="75000"/>
                </a:schemeClr>
              </a:solidFill>
            </a:endParaRPr>
          </a:p>
          <a:p>
            <a:pPr marL="114300" indent="0">
              <a:buNone/>
            </a:pPr>
            <a:r>
              <a:rPr lang="ka-GE" sz="2000" b="1" dirty="0">
                <a:solidFill>
                  <a:schemeClr val="accent1">
                    <a:lumMod val="75000"/>
                  </a:schemeClr>
                </a:solidFill>
              </a:rPr>
              <a:t>სესხის საპროცენტო განაკვეთის განსაზღვრა</a:t>
            </a:r>
          </a:p>
          <a:p>
            <a:pPr marL="114300" indent="0">
              <a:buNone/>
            </a:pPr>
            <a:endParaRPr lang="ka-GE" sz="2000" b="1" dirty="0">
              <a:solidFill>
                <a:schemeClr val="accent1">
                  <a:lumMod val="75000"/>
                </a:schemeClr>
              </a:solidFill>
            </a:endParaRPr>
          </a:p>
          <a:p>
            <a:pPr marL="114300" indent="0">
              <a:buNone/>
            </a:pPr>
            <a:r>
              <a:rPr lang="ka-GE" sz="2000" dirty="0">
                <a:solidFill>
                  <a:schemeClr val="accent1">
                    <a:lumMod val="75000"/>
                  </a:schemeClr>
                </a:solidFill>
              </a:rPr>
              <a:t>ინდივიდუალურად, ბიზნესის ფინანსური მდგომარეობის გათვალისწინებით</a:t>
            </a:r>
          </a:p>
          <a:p>
            <a:pPr marL="342900" lvl="1" indent="0">
              <a:buNone/>
            </a:pPr>
            <a:endParaRPr lang="ka-GE" sz="2000" dirty="0">
              <a:solidFill>
                <a:schemeClr val="accent1">
                  <a:lumMod val="75000"/>
                </a:schemeClr>
              </a:solidFill>
            </a:endParaRPr>
          </a:p>
          <a:p>
            <a:pPr lvl="1">
              <a:buFont typeface="Arial" panose="020B0604020202020204" pitchFamily="34" charset="0"/>
              <a:buChar char="•"/>
            </a:pPr>
            <a:r>
              <a:rPr lang="ka-GE" sz="2000" dirty="0">
                <a:solidFill>
                  <a:schemeClr val="accent1">
                    <a:lumMod val="75000"/>
                  </a:schemeClr>
                </a:solidFill>
              </a:rPr>
              <a:t>რისკი</a:t>
            </a:r>
          </a:p>
          <a:p>
            <a:pPr lvl="1">
              <a:buFont typeface="Arial" panose="020B0604020202020204" pitchFamily="34" charset="0"/>
              <a:buChar char="•"/>
            </a:pPr>
            <a:endParaRPr lang="ka-GE" sz="2000" dirty="0">
              <a:solidFill>
                <a:schemeClr val="accent1">
                  <a:lumMod val="75000"/>
                </a:schemeClr>
              </a:solidFill>
            </a:endParaRPr>
          </a:p>
          <a:p>
            <a:pPr lvl="1">
              <a:buFont typeface="Arial" panose="020B0604020202020204" pitchFamily="34" charset="0"/>
              <a:buChar char="•"/>
            </a:pPr>
            <a:r>
              <a:rPr lang="ka-GE" sz="2000" dirty="0">
                <a:solidFill>
                  <a:schemeClr val="accent1">
                    <a:lumMod val="75000"/>
                  </a:schemeClr>
                </a:solidFill>
              </a:rPr>
              <a:t>ამონაგები</a:t>
            </a:r>
          </a:p>
          <a:p>
            <a:pPr lvl="1">
              <a:buFont typeface="Arial" panose="020B0604020202020204" pitchFamily="34" charset="0"/>
              <a:buChar char="•"/>
            </a:pPr>
            <a:endParaRPr lang="ka-GE" sz="2000" dirty="0">
              <a:solidFill>
                <a:schemeClr val="accent1">
                  <a:lumMod val="75000"/>
                </a:schemeClr>
              </a:solidFill>
            </a:endParaRPr>
          </a:p>
          <a:p>
            <a:pPr lvl="1">
              <a:buFont typeface="Arial" panose="020B0604020202020204" pitchFamily="34" charset="0"/>
              <a:buChar char="•"/>
            </a:pPr>
            <a:r>
              <a:rPr lang="ka-GE" sz="2000" dirty="0">
                <a:solidFill>
                  <a:schemeClr val="accent1">
                    <a:lumMod val="75000"/>
                  </a:schemeClr>
                </a:solidFill>
              </a:rPr>
              <a:t>უზრუნველყოფის ხარისხი</a:t>
            </a:r>
          </a:p>
          <a:p>
            <a:pPr lvl="1">
              <a:buFont typeface="Arial" panose="020B0604020202020204" pitchFamily="34" charset="0"/>
              <a:buChar char="•"/>
            </a:pPr>
            <a:endParaRPr lang="ka-GE" sz="2000" dirty="0">
              <a:solidFill>
                <a:schemeClr val="accent1">
                  <a:lumMod val="75000"/>
                </a:schemeClr>
              </a:solidFill>
            </a:endParaRPr>
          </a:p>
          <a:p>
            <a:pPr lvl="1">
              <a:buFont typeface="Arial" panose="020B0604020202020204" pitchFamily="34" charset="0"/>
              <a:buChar char="•"/>
            </a:pPr>
            <a:r>
              <a:rPr lang="ka-GE" sz="2000" dirty="0">
                <a:solidFill>
                  <a:schemeClr val="accent1">
                    <a:lumMod val="75000"/>
                  </a:schemeClr>
                </a:solidFill>
              </a:rPr>
              <a:t>კომპანიისა  და მფლობელების საკრედიტო ისტორია</a:t>
            </a:r>
          </a:p>
          <a:p>
            <a:pPr lvl="1">
              <a:buFont typeface="Arial" panose="020B0604020202020204" pitchFamily="34" charset="0"/>
              <a:buChar char="•"/>
            </a:pPr>
            <a:endParaRPr lang="ka-GE" sz="2000" dirty="0">
              <a:solidFill>
                <a:schemeClr val="accent1">
                  <a:lumMod val="75000"/>
                </a:schemeClr>
              </a:solidFill>
            </a:endParaRPr>
          </a:p>
        </p:txBody>
      </p:sp>
      <p:sp>
        <p:nvSpPr>
          <p:cNvPr id="7"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8" name="Picture 7">
            <a:extLst>
              <a:ext uri="{FF2B5EF4-FFF2-40B4-BE49-F238E27FC236}">
                <a16:creationId xmlns:a16="http://schemas.microsoft.com/office/drawing/2014/main" id="{30CE58A3-06B1-45D6-A09D-28509F8DB1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4706" y="2766355"/>
            <a:ext cx="1626577" cy="2471516"/>
          </a:xfrm>
          <a:prstGeom prst="rect">
            <a:avLst/>
          </a:prstGeom>
        </p:spPr>
      </p:pic>
    </p:spTree>
    <p:extLst>
      <p:ext uri="{BB962C8B-B14F-4D97-AF65-F5344CB8AC3E}">
        <p14:creationId xmlns:p14="http://schemas.microsoft.com/office/powerpoint/2010/main" val="167215146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54" y="115888"/>
            <a:ext cx="7338646" cy="792162"/>
          </a:xfrm>
        </p:spPr>
        <p:txBody>
          <a:bodyPr>
            <a:noAutofit/>
          </a:bodyPr>
          <a:lstStyle/>
          <a:p>
            <a:r>
              <a:rPr lang="ka-GE" sz="2800" dirty="0">
                <a:solidFill>
                  <a:schemeClr val="accent1">
                    <a:lumMod val="75000"/>
                  </a:schemeClr>
                </a:solidFill>
              </a:rPr>
              <a:t>ბიზნესსესხის საპროცენტო განაკვეთი</a:t>
            </a:r>
            <a:endParaRPr lang="ka-GE" sz="2400" b="1" i="1" dirty="0">
              <a:solidFill>
                <a:schemeClr val="accent1">
                  <a:lumMod val="75000"/>
                </a:schemeClr>
              </a:solidFill>
            </a:endParaRPr>
          </a:p>
        </p:txBody>
      </p:sp>
      <p:sp>
        <p:nvSpPr>
          <p:cNvPr id="3" name="Content Placeholder 2"/>
          <p:cNvSpPr>
            <a:spLocks noGrp="1"/>
          </p:cNvSpPr>
          <p:nvPr>
            <p:ph idx="1"/>
          </p:nvPr>
        </p:nvSpPr>
        <p:spPr>
          <a:xfrm>
            <a:off x="395654" y="1016244"/>
            <a:ext cx="7130561" cy="5577987"/>
          </a:xfrm>
        </p:spPr>
        <p:txBody>
          <a:bodyPr>
            <a:noAutofit/>
          </a:bodyPr>
          <a:lstStyle/>
          <a:p>
            <a:pPr marL="0" indent="0">
              <a:buNone/>
            </a:pPr>
            <a:endParaRPr lang="ka-GE" sz="1800" b="1" dirty="0">
              <a:solidFill>
                <a:schemeClr val="accent1">
                  <a:lumMod val="75000"/>
                </a:schemeClr>
              </a:solidFill>
            </a:endParaRPr>
          </a:p>
          <a:p>
            <a:pPr marL="0" indent="0">
              <a:buNone/>
            </a:pPr>
            <a:r>
              <a:rPr lang="ka-GE" sz="2000" b="1" dirty="0">
                <a:solidFill>
                  <a:schemeClr val="accent1">
                    <a:lumMod val="75000"/>
                  </a:schemeClr>
                </a:solidFill>
              </a:rPr>
              <a:t>მაგალითი</a:t>
            </a:r>
            <a:r>
              <a:rPr lang="ka-GE" sz="2000" dirty="0">
                <a:solidFill>
                  <a:schemeClr val="accent1">
                    <a:lumMod val="75000"/>
                  </a:schemeClr>
                </a:solidFill>
              </a:rPr>
              <a:t>: საპროცენტო განაკვეთი</a:t>
            </a:r>
          </a:p>
          <a:p>
            <a:endParaRPr lang="ka-GE" sz="2000" dirty="0">
              <a:solidFill>
                <a:schemeClr val="accent1">
                  <a:lumMod val="75000"/>
                </a:schemeClr>
              </a:solidFill>
            </a:endParaRPr>
          </a:p>
          <a:p>
            <a:r>
              <a:rPr lang="ka-GE" sz="2000" b="1" dirty="0">
                <a:solidFill>
                  <a:schemeClr val="accent1">
                    <a:lumMod val="75000"/>
                  </a:schemeClr>
                </a:solidFill>
              </a:rPr>
              <a:t>რას ნიშნავს 5-წლიანი სესხი 12%</a:t>
            </a:r>
            <a:r>
              <a:rPr lang="en-US" sz="2000" b="1" dirty="0">
                <a:solidFill>
                  <a:schemeClr val="accent1">
                    <a:lumMod val="75000"/>
                  </a:schemeClr>
                </a:solidFill>
              </a:rPr>
              <a:t> </a:t>
            </a:r>
            <a:r>
              <a:rPr lang="ka-GE" sz="2000" b="1" dirty="0">
                <a:solidFill>
                  <a:schemeClr val="accent1">
                    <a:lumMod val="75000"/>
                  </a:schemeClr>
                </a:solidFill>
              </a:rPr>
              <a:t>-იანი განაკვეთით? </a:t>
            </a:r>
            <a:r>
              <a:rPr lang="en-US" sz="2000" b="1" dirty="0">
                <a:solidFill>
                  <a:schemeClr val="accent1">
                    <a:lumMod val="75000"/>
                  </a:schemeClr>
                </a:solidFill>
              </a:rPr>
              <a:t> </a:t>
            </a:r>
            <a:endParaRPr lang="ka-GE" sz="2000" b="1" dirty="0">
              <a:solidFill>
                <a:schemeClr val="accent1">
                  <a:lumMod val="75000"/>
                </a:schemeClr>
              </a:solidFill>
            </a:endParaRPr>
          </a:p>
          <a:p>
            <a:pPr lvl="1">
              <a:buFont typeface="Arial" panose="020B0604020202020204" pitchFamily="34" charset="0"/>
              <a:buChar char="•"/>
            </a:pPr>
            <a:r>
              <a:rPr lang="ka-GE" sz="2000" dirty="0">
                <a:solidFill>
                  <a:schemeClr val="accent1">
                    <a:lumMod val="75000"/>
                  </a:schemeClr>
                </a:solidFill>
              </a:rPr>
              <a:t>5 წლის განმავლობაში სესხის ძირითად თანხას ერთხელ დაერიცხება 12%</a:t>
            </a:r>
          </a:p>
          <a:p>
            <a:pPr lvl="1">
              <a:buFont typeface="Arial" panose="020B0604020202020204" pitchFamily="34" charset="0"/>
              <a:buChar char="•"/>
            </a:pPr>
            <a:r>
              <a:rPr lang="ka-GE" sz="2000" dirty="0">
                <a:solidFill>
                  <a:schemeClr val="accent1">
                    <a:lumMod val="75000"/>
                  </a:schemeClr>
                </a:solidFill>
              </a:rPr>
              <a:t>12% ყოველწლიურია </a:t>
            </a:r>
          </a:p>
          <a:p>
            <a:pPr marL="542925" lvl="1" indent="0">
              <a:buNone/>
            </a:pPr>
            <a:endParaRPr lang="ka-GE" sz="2000" dirty="0">
              <a:solidFill>
                <a:schemeClr val="accent1">
                  <a:lumMod val="75000"/>
                </a:schemeClr>
              </a:solidFill>
            </a:endParaRPr>
          </a:p>
          <a:p>
            <a:r>
              <a:rPr lang="ka-GE" sz="2000" b="1" dirty="0">
                <a:solidFill>
                  <a:schemeClr val="accent1">
                    <a:lumMod val="75000"/>
                  </a:schemeClr>
                </a:solidFill>
              </a:rPr>
              <a:t>4-თვიანი სესხი 12%-იანი განაკვეთით?</a:t>
            </a:r>
          </a:p>
          <a:p>
            <a:pPr lvl="1">
              <a:buFont typeface="Arial" panose="020B0604020202020204" pitchFamily="34" charset="0"/>
              <a:buChar char="•"/>
            </a:pPr>
            <a:r>
              <a:rPr lang="ka-GE" sz="2000" dirty="0">
                <a:solidFill>
                  <a:schemeClr val="accent1">
                    <a:lumMod val="75000"/>
                  </a:schemeClr>
                </a:solidFill>
              </a:rPr>
              <a:t>4 თვეში 12% დაერიცხება სესხის თანხას</a:t>
            </a:r>
          </a:p>
          <a:p>
            <a:pPr lvl="1">
              <a:buFont typeface="Arial" panose="020B0604020202020204" pitchFamily="34" charset="0"/>
              <a:buChar char="•"/>
            </a:pPr>
            <a:r>
              <a:rPr lang="ka-GE" sz="2000" dirty="0">
                <a:solidFill>
                  <a:schemeClr val="accent1">
                    <a:lumMod val="75000"/>
                  </a:schemeClr>
                </a:solidFill>
              </a:rPr>
              <a:t>4 თვეში დაერიცხება 12%/12*4 პროცენტი</a:t>
            </a:r>
          </a:p>
          <a:p>
            <a:pPr marL="0" indent="0">
              <a:buNone/>
            </a:pPr>
            <a:endParaRPr lang="ka-GE" sz="2000" i="1" dirty="0">
              <a:solidFill>
                <a:schemeClr val="accent1">
                  <a:lumMod val="75000"/>
                </a:schemeClr>
              </a:solidFill>
            </a:endParaRPr>
          </a:p>
          <a:p>
            <a:pPr marL="0" indent="0">
              <a:buNone/>
            </a:pPr>
            <a:r>
              <a:rPr lang="ka-GE" sz="2000" i="1" dirty="0">
                <a:solidFill>
                  <a:schemeClr val="accent1">
                    <a:lumMod val="75000"/>
                  </a:schemeClr>
                </a:solidFill>
              </a:rPr>
              <a:t>როგორც წესი, სასესხო ხელშეკრულებებში მოცემული პროცენტი არის წლიური. </a:t>
            </a:r>
            <a:r>
              <a:rPr lang="en-US" sz="2000" dirty="0">
                <a:solidFill>
                  <a:schemeClr val="accent1">
                    <a:lumMod val="75000"/>
                  </a:schemeClr>
                </a:solidFill>
              </a:rPr>
              <a:t> </a:t>
            </a:r>
          </a:p>
          <a:p>
            <a:pPr lvl="1">
              <a:buFont typeface="Arial" panose="020B0604020202020204" pitchFamily="34" charset="0"/>
              <a:buChar char="•"/>
            </a:pPr>
            <a:endParaRPr lang="ka-GE" sz="2000" dirty="0">
              <a:solidFill>
                <a:schemeClr val="accent1">
                  <a:lumMod val="75000"/>
                </a:schemeClr>
              </a:solidFill>
            </a:endParaRPr>
          </a:p>
        </p:txBody>
      </p:sp>
      <p:sp>
        <p:nvSpPr>
          <p:cNvPr id="7"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6" name="Picture 5" descr="A close up of a sign&#10;&#10;Description generated with high confidence">
            <a:extLst>
              <a:ext uri="{FF2B5EF4-FFF2-40B4-BE49-F238E27FC236}">
                <a16:creationId xmlns:a16="http://schemas.microsoft.com/office/drawing/2014/main" id="{2005717C-C631-42AA-BB0B-767322A1C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252" y="2877429"/>
            <a:ext cx="2521925" cy="2655277"/>
          </a:xfrm>
          <a:prstGeom prst="rect">
            <a:avLst/>
          </a:prstGeom>
        </p:spPr>
      </p:pic>
    </p:spTree>
    <p:extLst>
      <p:ext uri="{BB962C8B-B14F-4D97-AF65-F5344CB8AC3E}">
        <p14:creationId xmlns:p14="http://schemas.microsoft.com/office/powerpoint/2010/main" val="3216397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54" y="115888"/>
            <a:ext cx="7338646" cy="792162"/>
          </a:xfrm>
        </p:spPr>
        <p:txBody>
          <a:bodyPr>
            <a:noAutofit/>
          </a:bodyPr>
          <a:lstStyle/>
          <a:p>
            <a:r>
              <a:rPr lang="ka-GE" sz="2800" dirty="0">
                <a:solidFill>
                  <a:schemeClr val="accent1">
                    <a:lumMod val="75000"/>
                  </a:schemeClr>
                </a:solidFill>
              </a:rPr>
              <a:t>ბიზნესსესხის საპროცენტო განაკვეთი</a:t>
            </a:r>
            <a:endParaRPr lang="ka-GE" sz="2400" b="1" i="1" dirty="0">
              <a:solidFill>
                <a:schemeClr val="accent1">
                  <a:lumMod val="75000"/>
                </a:schemeClr>
              </a:solidFill>
            </a:endParaRPr>
          </a:p>
        </p:txBody>
      </p:sp>
      <p:sp>
        <p:nvSpPr>
          <p:cNvPr id="3" name="Content Placeholder 2"/>
          <p:cNvSpPr>
            <a:spLocks noGrp="1"/>
          </p:cNvSpPr>
          <p:nvPr>
            <p:ph idx="1"/>
          </p:nvPr>
        </p:nvSpPr>
        <p:spPr>
          <a:xfrm>
            <a:off x="395654" y="1016244"/>
            <a:ext cx="7130561" cy="5577987"/>
          </a:xfrm>
        </p:spPr>
        <p:txBody>
          <a:bodyPr>
            <a:noAutofit/>
          </a:bodyPr>
          <a:lstStyle/>
          <a:p>
            <a:pPr marL="0" indent="0">
              <a:buNone/>
            </a:pPr>
            <a:endParaRPr lang="ka-GE" sz="2000" b="1" dirty="0">
              <a:solidFill>
                <a:schemeClr val="accent1">
                  <a:lumMod val="75000"/>
                </a:schemeClr>
              </a:solidFill>
            </a:endParaRPr>
          </a:p>
          <a:p>
            <a:r>
              <a:rPr lang="ka-GE" sz="2000" dirty="0">
                <a:solidFill>
                  <a:schemeClr val="accent1">
                    <a:lumMod val="75000"/>
                  </a:schemeClr>
                </a:solidFill>
              </a:rPr>
              <a:t>ფიქსირებული საპროცენტო განაკვეთი</a:t>
            </a:r>
          </a:p>
          <a:p>
            <a:r>
              <a:rPr lang="ka-GE" sz="2000" dirty="0">
                <a:solidFill>
                  <a:schemeClr val="accent1">
                    <a:lumMod val="75000"/>
                  </a:schemeClr>
                </a:solidFill>
              </a:rPr>
              <a:t>ცვლადი საპროცენტო განაკვეთი</a:t>
            </a:r>
          </a:p>
          <a:p>
            <a:pPr marL="0" indent="0">
              <a:buNone/>
            </a:pPr>
            <a:endParaRPr lang="ka-GE" sz="2000" dirty="0">
              <a:solidFill>
                <a:schemeClr val="accent1">
                  <a:lumMod val="75000"/>
                </a:schemeClr>
              </a:solidFill>
            </a:endParaRPr>
          </a:p>
          <a:p>
            <a:r>
              <a:rPr lang="ka-GE" sz="2000" dirty="0">
                <a:solidFill>
                  <a:schemeClr val="accent1">
                    <a:lumMod val="75000"/>
                  </a:schemeClr>
                </a:solidFill>
              </a:rPr>
              <a:t>ნომინალური საპროცენტო განაკვეთი</a:t>
            </a:r>
          </a:p>
          <a:p>
            <a:r>
              <a:rPr lang="ka-GE" sz="2000" dirty="0">
                <a:solidFill>
                  <a:schemeClr val="accent1">
                    <a:lumMod val="75000"/>
                  </a:schemeClr>
                </a:solidFill>
              </a:rPr>
              <a:t>ეფექტური საპროცენტო განაკვეთი</a:t>
            </a:r>
          </a:p>
          <a:p>
            <a:pPr marL="114300" indent="0">
              <a:buNone/>
            </a:pPr>
            <a:endParaRPr lang="ka-GE" sz="2000" dirty="0">
              <a:solidFill>
                <a:schemeClr val="accent1">
                  <a:lumMod val="75000"/>
                </a:schemeClr>
              </a:solidFill>
            </a:endParaRPr>
          </a:p>
          <a:p>
            <a:pPr marL="114300" indent="0">
              <a:buNone/>
            </a:pPr>
            <a:endParaRPr lang="ka-GE" sz="2000" dirty="0">
              <a:solidFill>
                <a:schemeClr val="accent1">
                  <a:lumMod val="75000"/>
                </a:schemeClr>
              </a:solidFill>
            </a:endParaRPr>
          </a:p>
          <a:p>
            <a:pPr marL="114300" indent="0">
              <a:buNone/>
            </a:pPr>
            <a:r>
              <a:rPr lang="ka-GE" sz="2000" i="1" dirty="0">
                <a:solidFill>
                  <a:schemeClr val="accent1">
                    <a:lumMod val="75000"/>
                  </a:schemeClr>
                </a:solidFill>
              </a:rPr>
              <a:t>სესხის აღების გადაწყვეტილება -  </a:t>
            </a:r>
          </a:p>
          <a:p>
            <a:pPr marL="114300" indent="0">
              <a:buNone/>
            </a:pPr>
            <a:r>
              <a:rPr lang="ka-GE" sz="2000" b="1" i="1" dirty="0">
                <a:solidFill>
                  <a:schemeClr val="accent1">
                    <a:lumMod val="75000"/>
                  </a:schemeClr>
                </a:solidFill>
              </a:rPr>
              <a:t>ეფექტური საპროცენტო განაკვეთის </a:t>
            </a:r>
            <a:r>
              <a:rPr lang="ka-GE" sz="2000" i="1" dirty="0">
                <a:solidFill>
                  <a:schemeClr val="accent1">
                    <a:lumMod val="75000"/>
                  </a:schemeClr>
                </a:solidFill>
              </a:rPr>
              <a:t>გაანალიზებით</a:t>
            </a:r>
            <a:endParaRPr lang="en-GB" sz="2000" i="1" dirty="0">
              <a:solidFill>
                <a:schemeClr val="accent1">
                  <a:lumMod val="75000"/>
                </a:schemeClr>
              </a:solidFill>
            </a:endParaRPr>
          </a:p>
          <a:p>
            <a:pPr lvl="1">
              <a:buFont typeface="Arial" panose="020B0604020202020204" pitchFamily="34" charset="0"/>
              <a:buChar char="•"/>
            </a:pPr>
            <a:endParaRPr lang="ka-GE" sz="2000" dirty="0">
              <a:solidFill>
                <a:schemeClr val="accent1">
                  <a:lumMod val="75000"/>
                </a:schemeClr>
              </a:solidFill>
            </a:endParaRPr>
          </a:p>
        </p:txBody>
      </p:sp>
      <p:sp>
        <p:nvSpPr>
          <p:cNvPr id="7"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6" name="Picture 5" descr="A close up of a sign&#10;&#10;Description generated with high confidence">
            <a:extLst>
              <a:ext uri="{FF2B5EF4-FFF2-40B4-BE49-F238E27FC236}">
                <a16:creationId xmlns:a16="http://schemas.microsoft.com/office/drawing/2014/main" id="{2005717C-C631-42AA-BB0B-767322A1C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252" y="2877429"/>
            <a:ext cx="2521925" cy="2655277"/>
          </a:xfrm>
          <a:prstGeom prst="rect">
            <a:avLst/>
          </a:prstGeom>
        </p:spPr>
      </p:pic>
    </p:spTree>
    <p:extLst>
      <p:ext uri="{BB962C8B-B14F-4D97-AF65-F5344CB8AC3E}">
        <p14:creationId xmlns:p14="http://schemas.microsoft.com/office/powerpoint/2010/main" val="4049090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54" y="115888"/>
            <a:ext cx="7338646" cy="792162"/>
          </a:xfrm>
        </p:spPr>
        <p:txBody>
          <a:bodyPr>
            <a:noAutofit/>
          </a:bodyPr>
          <a:lstStyle/>
          <a:p>
            <a:r>
              <a:rPr lang="ka-GE" sz="2800" dirty="0">
                <a:solidFill>
                  <a:schemeClr val="accent1">
                    <a:lumMod val="75000"/>
                  </a:schemeClr>
                </a:solidFill>
              </a:rPr>
              <a:t>ბიზნესსესხის გადახდა და გრაფიკი</a:t>
            </a:r>
            <a:endParaRPr lang="ka-GE" sz="2400" b="1" i="1" dirty="0">
              <a:solidFill>
                <a:schemeClr val="accent1">
                  <a:lumMod val="75000"/>
                </a:schemeClr>
              </a:solidFill>
            </a:endParaRPr>
          </a:p>
        </p:txBody>
      </p:sp>
      <p:sp>
        <p:nvSpPr>
          <p:cNvPr id="3" name="Content Placeholder 2"/>
          <p:cNvSpPr>
            <a:spLocks noGrp="1"/>
          </p:cNvSpPr>
          <p:nvPr>
            <p:ph idx="1"/>
          </p:nvPr>
        </p:nvSpPr>
        <p:spPr>
          <a:xfrm>
            <a:off x="2838993" y="1164125"/>
            <a:ext cx="4887689" cy="5577987"/>
          </a:xfrm>
        </p:spPr>
        <p:txBody>
          <a:bodyPr>
            <a:noAutofit/>
          </a:bodyPr>
          <a:lstStyle/>
          <a:p>
            <a:pPr marL="0" indent="0">
              <a:buNone/>
            </a:pPr>
            <a:endParaRPr lang="ka-GE" sz="2000" b="1" dirty="0">
              <a:solidFill>
                <a:schemeClr val="accent1">
                  <a:lumMod val="75000"/>
                </a:schemeClr>
              </a:solidFill>
            </a:endParaRPr>
          </a:p>
          <a:p>
            <a:pPr marL="0" indent="0">
              <a:buNone/>
            </a:pPr>
            <a:r>
              <a:rPr lang="ka-GE" sz="2000" b="1" dirty="0">
                <a:solidFill>
                  <a:schemeClr val="accent1">
                    <a:lumMod val="75000"/>
                  </a:schemeClr>
                </a:solidFill>
              </a:rPr>
              <a:t>სესხის დაფარვის გრაფიკი</a:t>
            </a:r>
          </a:p>
          <a:p>
            <a:pPr lvl="1">
              <a:buFont typeface="Arial" panose="020B0604020202020204" pitchFamily="34" charset="0"/>
              <a:buChar char="•"/>
            </a:pPr>
            <a:r>
              <a:rPr lang="ka-GE" sz="2000" dirty="0">
                <a:solidFill>
                  <a:schemeClr val="accent1">
                    <a:lumMod val="75000"/>
                  </a:schemeClr>
                </a:solidFill>
              </a:rPr>
              <a:t>ბიზნესის განვითარება</a:t>
            </a:r>
          </a:p>
          <a:p>
            <a:pPr lvl="1">
              <a:buFont typeface="Arial" panose="020B0604020202020204" pitchFamily="34" charset="0"/>
              <a:buChar char="•"/>
            </a:pPr>
            <a:r>
              <a:rPr lang="ka-GE" sz="2000" dirty="0">
                <a:solidFill>
                  <a:schemeClr val="accent1">
                    <a:lumMod val="75000"/>
                  </a:schemeClr>
                </a:solidFill>
              </a:rPr>
              <a:t>სეზონურობა</a:t>
            </a:r>
          </a:p>
          <a:p>
            <a:pPr lvl="1"/>
            <a:endParaRPr lang="ka-GE" sz="2000" dirty="0">
              <a:solidFill>
                <a:schemeClr val="accent1">
                  <a:lumMod val="75000"/>
                </a:schemeClr>
              </a:solidFill>
            </a:endParaRPr>
          </a:p>
          <a:p>
            <a:r>
              <a:rPr lang="ka-GE" sz="2000" dirty="0">
                <a:solidFill>
                  <a:schemeClr val="accent1">
                    <a:lumMod val="75000"/>
                  </a:schemeClr>
                </a:solidFill>
              </a:rPr>
              <a:t>საშეღავათო პერიოდი</a:t>
            </a:r>
          </a:p>
          <a:p>
            <a:endParaRPr lang="ka-GE" sz="2000" dirty="0">
              <a:solidFill>
                <a:schemeClr val="accent1">
                  <a:lumMod val="75000"/>
                </a:schemeClr>
              </a:solidFill>
            </a:endParaRPr>
          </a:p>
          <a:p>
            <a:r>
              <a:rPr lang="ka-GE" sz="2000" dirty="0">
                <a:solidFill>
                  <a:schemeClr val="accent1">
                    <a:lumMod val="75000"/>
                  </a:schemeClr>
                </a:solidFill>
              </a:rPr>
              <a:t>ინდივიდუალური გადახდის გრაფიკი</a:t>
            </a:r>
          </a:p>
          <a:p>
            <a:endParaRPr lang="ka-GE" sz="2000" dirty="0">
              <a:solidFill>
                <a:schemeClr val="accent1">
                  <a:lumMod val="75000"/>
                </a:schemeClr>
              </a:solidFill>
            </a:endParaRPr>
          </a:p>
          <a:p>
            <a:r>
              <a:rPr lang="ka-GE" sz="2000" dirty="0">
                <a:solidFill>
                  <a:schemeClr val="accent1">
                    <a:lumMod val="75000"/>
                  </a:schemeClr>
                </a:solidFill>
              </a:rPr>
              <a:t>ანუიტეტი</a:t>
            </a:r>
          </a:p>
          <a:p>
            <a:endParaRPr lang="ka-GE" sz="2000" dirty="0">
              <a:solidFill>
                <a:schemeClr val="accent1">
                  <a:lumMod val="75000"/>
                </a:schemeClr>
              </a:solidFill>
            </a:endParaRPr>
          </a:p>
          <a:p>
            <a:r>
              <a:rPr lang="ka-GE" sz="2000" i="1" dirty="0">
                <a:solidFill>
                  <a:schemeClr val="accent1">
                    <a:lumMod val="75000"/>
                  </a:schemeClr>
                </a:solidFill>
              </a:rPr>
              <a:t>სესხის წინსწრებით დაფარვის საკომისიო</a:t>
            </a:r>
          </a:p>
          <a:p>
            <a:pPr lvl="1">
              <a:buFont typeface="Arial" panose="020B0604020202020204" pitchFamily="34" charset="0"/>
              <a:buChar char="•"/>
            </a:pPr>
            <a:endParaRPr lang="ka-GE" sz="2000" dirty="0">
              <a:solidFill>
                <a:schemeClr val="accent1">
                  <a:lumMod val="75000"/>
                </a:schemeClr>
              </a:solidFill>
            </a:endParaRPr>
          </a:p>
        </p:txBody>
      </p:sp>
      <p:sp>
        <p:nvSpPr>
          <p:cNvPr id="7"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8" name="Picture 7">
            <a:extLst>
              <a:ext uri="{FF2B5EF4-FFF2-40B4-BE49-F238E27FC236}">
                <a16:creationId xmlns:a16="http://schemas.microsoft.com/office/drawing/2014/main" id="{F595D9D5-62C3-419B-BD9B-C86C8007A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03" y="2563251"/>
            <a:ext cx="2450957" cy="2586761"/>
          </a:xfrm>
          <a:prstGeom prst="rect">
            <a:avLst/>
          </a:prstGeom>
        </p:spPr>
      </p:pic>
    </p:spTree>
    <p:extLst>
      <p:ext uri="{BB962C8B-B14F-4D97-AF65-F5344CB8AC3E}">
        <p14:creationId xmlns:p14="http://schemas.microsoft.com/office/powerpoint/2010/main" val="313698611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197218"/>
            <a:ext cx="7844204" cy="487241"/>
          </a:xfrm>
        </p:spPr>
        <p:txBody>
          <a:bodyPr/>
          <a:lstStyle/>
          <a:p>
            <a:pPr marL="0" indent="0">
              <a:buNone/>
            </a:pPr>
            <a:r>
              <a:rPr lang="ka-GE" sz="2000" b="1" dirty="0">
                <a:solidFill>
                  <a:schemeClr val="accent1">
                    <a:lumMod val="75000"/>
                  </a:schemeClr>
                </a:solidFill>
              </a:rPr>
              <a:t>ანუიტეტი</a:t>
            </a:r>
            <a:endParaRPr lang="en-US" sz="2000" dirty="0"/>
          </a:p>
        </p:txBody>
      </p:sp>
      <p:sp>
        <p:nvSpPr>
          <p:cNvPr id="4"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33456356"/>
              </p:ext>
            </p:extLst>
          </p:nvPr>
        </p:nvGraphicFramePr>
        <p:xfrm>
          <a:off x="121919" y="1653977"/>
          <a:ext cx="7590694" cy="4773433"/>
        </p:xfrm>
        <a:graphic>
          <a:graphicData uri="http://schemas.openxmlformats.org/presentationml/2006/ole">
            <mc:AlternateContent xmlns:mc="http://schemas.openxmlformats.org/markup-compatibility/2006">
              <mc:Choice xmlns:v="urn:schemas-microsoft-com:vml" Requires="v">
                <p:oleObj spid="_x0000_s1188" name="Worksheet" r:id="rId4" imgW="7686723" imgH="3952818" progId="Excel.Sheet.12">
                  <p:embed/>
                </p:oleObj>
              </mc:Choice>
              <mc:Fallback>
                <p:oleObj name="Worksheet" r:id="rId4" imgW="7686723" imgH="3952818" progId="Excel.Sheet.12">
                  <p:embed/>
                  <p:pic>
                    <p:nvPicPr>
                      <p:cNvPr id="3" name="Object 2"/>
                      <p:cNvPicPr>
                        <a:picLocks noChangeAspect="1" noChangeArrowheads="1"/>
                      </p:cNvPicPr>
                      <p:nvPr/>
                    </p:nvPicPr>
                    <p:blipFill>
                      <a:blip r:embed="rId5"/>
                      <a:srcRect/>
                      <a:stretch>
                        <a:fillRect/>
                      </a:stretch>
                    </p:blipFill>
                    <p:spPr bwMode="auto">
                      <a:xfrm>
                        <a:off x="121919" y="1653977"/>
                        <a:ext cx="7590694" cy="4773433"/>
                      </a:xfrm>
                      <a:prstGeom prst="rect">
                        <a:avLst/>
                      </a:prstGeom>
                      <a:noFill/>
                    </p:spPr>
                  </p:pic>
                </p:oleObj>
              </mc:Fallback>
            </mc:AlternateContent>
          </a:graphicData>
        </a:graphic>
      </p:graphicFrame>
      <p:sp>
        <p:nvSpPr>
          <p:cNvPr id="7" name="Rectangle 6"/>
          <p:cNvSpPr/>
          <p:nvPr/>
        </p:nvSpPr>
        <p:spPr>
          <a:xfrm>
            <a:off x="0" y="6464949"/>
            <a:ext cx="2820003" cy="400110"/>
          </a:xfrm>
          <a:prstGeom prst="rect">
            <a:avLst/>
          </a:prstGeom>
        </p:spPr>
        <p:txBody>
          <a:bodyPr wrap="none">
            <a:spAutoFit/>
          </a:bodyPr>
          <a:lstStyle/>
          <a:p>
            <a:r>
              <a:rPr lang="ka-GE" sz="2000" b="1" dirty="0">
                <a:solidFill>
                  <a:schemeClr val="accent1">
                    <a:lumMod val="75000"/>
                  </a:schemeClr>
                </a:solidFill>
              </a:rPr>
              <a:t>სესხის კალკულატორი</a:t>
            </a:r>
            <a:endParaRPr lang="en-US" sz="2000" dirty="0"/>
          </a:p>
        </p:txBody>
      </p:sp>
      <p:pic>
        <p:nvPicPr>
          <p:cNvPr id="8" name="Picture 9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436" y="4776995"/>
            <a:ext cx="1268951" cy="165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a:extLst>
              <a:ext uri="{FF2B5EF4-FFF2-40B4-BE49-F238E27FC236}">
                <a16:creationId xmlns:a16="http://schemas.microsoft.com/office/drawing/2014/main" id="{6C8AE29C-1A22-4D60-82D0-045D6582F4A3}"/>
              </a:ext>
            </a:extLst>
          </p:cNvPr>
          <p:cNvSpPr>
            <a:spLocks noGrp="1"/>
          </p:cNvSpPr>
          <p:nvPr>
            <p:ph type="title"/>
          </p:nvPr>
        </p:nvSpPr>
        <p:spPr>
          <a:xfrm>
            <a:off x="395654" y="115888"/>
            <a:ext cx="7338646" cy="792162"/>
          </a:xfrm>
        </p:spPr>
        <p:txBody>
          <a:bodyPr>
            <a:noAutofit/>
          </a:bodyPr>
          <a:lstStyle/>
          <a:p>
            <a:r>
              <a:rPr lang="ka-GE" sz="2800" dirty="0">
                <a:solidFill>
                  <a:schemeClr val="accent1">
                    <a:lumMod val="75000"/>
                  </a:schemeClr>
                </a:solidFill>
              </a:rPr>
              <a:t>ბიზნესსესხის გადახდა და გრაფიკი</a:t>
            </a:r>
            <a:endParaRPr lang="ka-GE" sz="2400" b="1" i="1" dirty="0">
              <a:solidFill>
                <a:schemeClr val="accent1">
                  <a:lumMod val="75000"/>
                </a:schemeClr>
              </a:solidFill>
            </a:endParaRPr>
          </a:p>
        </p:txBody>
      </p:sp>
    </p:spTree>
    <p:extLst>
      <p:ext uri="{BB962C8B-B14F-4D97-AF65-F5344CB8AC3E}">
        <p14:creationId xmlns:p14="http://schemas.microsoft.com/office/powerpoint/2010/main" val="13252708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079" y="1235078"/>
            <a:ext cx="7844204" cy="524668"/>
          </a:xfrm>
        </p:spPr>
        <p:txBody>
          <a:bodyPr/>
          <a:lstStyle/>
          <a:p>
            <a:pPr marL="0" indent="0">
              <a:buNone/>
            </a:pPr>
            <a:r>
              <a:rPr lang="ka-GE" sz="2000" b="1" dirty="0">
                <a:solidFill>
                  <a:schemeClr val="accent1">
                    <a:lumMod val="75000"/>
                  </a:schemeClr>
                </a:solidFill>
              </a:rPr>
              <a:t>საშეღავათო პერიოდი</a:t>
            </a:r>
            <a:endParaRPr lang="en-US" sz="2000" dirty="0"/>
          </a:p>
        </p:txBody>
      </p:sp>
      <p:sp>
        <p:nvSpPr>
          <p:cNvPr id="5"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126412419"/>
              </p:ext>
            </p:extLst>
          </p:nvPr>
        </p:nvGraphicFramePr>
        <p:xfrm>
          <a:off x="213360" y="1744506"/>
          <a:ext cx="7520939" cy="4595334"/>
        </p:xfrm>
        <a:graphic>
          <a:graphicData uri="http://schemas.openxmlformats.org/presentationml/2006/ole">
            <mc:AlternateContent xmlns:mc="http://schemas.openxmlformats.org/markup-compatibility/2006">
              <mc:Choice xmlns:v="urn:schemas-microsoft-com:vml" Requires="v">
                <p:oleObj spid="_x0000_s2212" name="Worksheet" r:id="rId4" imgW="7686723" imgH="4143204" progId="Excel.Sheet.12">
                  <p:embed/>
                </p:oleObj>
              </mc:Choice>
              <mc:Fallback>
                <p:oleObj name="Worksheet" r:id="rId4" imgW="7686723" imgH="4143204" progId="Excel.Sheet.12">
                  <p:embed/>
                  <p:pic>
                    <p:nvPicPr>
                      <p:cNvPr id="4" name="Object 3"/>
                      <p:cNvPicPr>
                        <a:picLocks noChangeAspect="1" noChangeArrowheads="1"/>
                      </p:cNvPicPr>
                      <p:nvPr/>
                    </p:nvPicPr>
                    <p:blipFill>
                      <a:blip r:embed="rId5"/>
                      <a:srcRect/>
                      <a:stretch>
                        <a:fillRect/>
                      </a:stretch>
                    </p:blipFill>
                    <p:spPr bwMode="auto">
                      <a:xfrm>
                        <a:off x="213360" y="1744506"/>
                        <a:ext cx="7520939" cy="4595334"/>
                      </a:xfrm>
                      <a:prstGeom prst="rect">
                        <a:avLst/>
                      </a:prstGeom>
                      <a:noFill/>
                    </p:spPr>
                  </p:pic>
                </p:oleObj>
              </mc:Fallback>
            </mc:AlternateContent>
          </a:graphicData>
        </a:graphic>
      </p:graphicFrame>
      <p:sp>
        <p:nvSpPr>
          <p:cNvPr id="7" name="Title 1">
            <a:extLst>
              <a:ext uri="{FF2B5EF4-FFF2-40B4-BE49-F238E27FC236}">
                <a16:creationId xmlns:a16="http://schemas.microsoft.com/office/drawing/2014/main" id="{15081825-BBF2-42C9-B024-904BD51BF28C}"/>
              </a:ext>
            </a:extLst>
          </p:cNvPr>
          <p:cNvSpPr>
            <a:spLocks noGrp="1"/>
          </p:cNvSpPr>
          <p:nvPr>
            <p:ph type="title"/>
          </p:nvPr>
        </p:nvSpPr>
        <p:spPr>
          <a:xfrm>
            <a:off x="395654" y="115888"/>
            <a:ext cx="7338646" cy="792162"/>
          </a:xfrm>
        </p:spPr>
        <p:txBody>
          <a:bodyPr>
            <a:noAutofit/>
          </a:bodyPr>
          <a:lstStyle/>
          <a:p>
            <a:r>
              <a:rPr lang="ka-GE" sz="2800" dirty="0">
                <a:solidFill>
                  <a:schemeClr val="accent1">
                    <a:lumMod val="75000"/>
                  </a:schemeClr>
                </a:solidFill>
              </a:rPr>
              <a:t>ბიზნესსესხის გადახდა და გრაფიკი</a:t>
            </a:r>
            <a:endParaRPr lang="ka-GE" sz="2400" b="1" i="1" dirty="0">
              <a:solidFill>
                <a:schemeClr val="accent1">
                  <a:lumMod val="75000"/>
                </a:schemeClr>
              </a:solidFill>
            </a:endParaRPr>
          </a:p>
        </p:txBody>
      </p:sp>
    </p:spTree>
    <p:extLst>
      <p:ext uri="{BB962C8B-B14F-4D97-AF65-F5344CB8AC3E}">
        <p14:creationId xmlns:p14="http://schemas.microsoft.com/office/powerpoint/2010/main" val="411735953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50" y="404448"/>
            <a:ext cx="4939868" cy="870438"/>
          </a:xfrm>
        </p:spPr>
        <p:txBody>
          <a:bodyPr vert="horz" lIns="91440" tIns="45720" rIns="91440" bIns="45720" rtlCol="0" anchor="b">
            <a:noAutofit/>
          </a:bodyPr>
          <a:lstStyle/>
          <a:p>
            <a:pPr defTabSz="914400"/>
            <a:br>
              <a:rPr lang="en-US" sz="2800" dirty="0"/>
            </a:br>
            <a:br>
              <a:rPr lang="en-US" sz="2800" b="1" dirty="0">
                <a:solidFill>
                  <a:schemeClr val="accent1">
                    <a:lumMod val="75000"/>
                  </a:schemeClr>
                </a:solidFill>
              </a:rPr>
            </a:br>
            <a:br>
              <a:rPr lang="en-US" sz="2800" dirty="0"/>
            </a:br>
            <a:r>
              <a:rPr lang="en-US" sz="2800" dirty="0">
                <a:solidFill>
                  <a:schemeClr val="accent1">
                    <a:lumMod val="75000"/>
                  </a:schemeClr>
                </a:solidFill>
              </a:rPr>
              <a:t>I </a:t>
            </a:r>
            <a:r>
              <a:rPr lang="ka-GE" sz="2800" dirty="0">
                <a:solidFill>
                  <a:schemeClr val="accent1">
                    <a:lumMod val="75000"/>
                  </a:schemeClr>
                </a:solidFill>
              </a:rPr>
              <a:t>დღე - ბიზნესსესხი</a:t>
            </a:r>
            <a:br>
              <a:rPr lang="en-US" sz="2800" dirty="0"/>
            </a:br>
            <a:endParaRPr lang="en-US" sz="2800" dirty="0"/>
          </a:p>
        </p:txBody>
      </p:sp>
      <p:sp>
        <p:nvSpPr>
          <p:cNvPr id="7" name="Content Placeholder 6"/>
          <p:cNvSpPr>
            <a:spLocks noGrp="1"/>
          </p:cNvSpPr>
          <p:nvPr>
            <p:ph idx="1"/>
          </p:nvPr>
        </p:nvSpPr>
        <p:spPr>
          <a:xfrm>
            <a:off x="1393527" y="1660965"/>
            <a:ext cx="7133547" cy="4485835"/>
          </a:xfrm>
        </p:spPr>
        <p:txBody>
          <a:bodyPr vert="horz" lIns="91440" tIns="45720" rIns="91440" bIns="45720" rtlCol="0">
            <a:normAutofit/>
          </a:bodyPr>
          <a:lstStyle/>
          <a:p>
            <a:pPr marL="0" indent="0">
              <a:buNone/>
            </a:pPr>
            <a:r>
              <a:rPr lang="ka-GE" sz="2200" dirty="0">
                <a:solidFill>
                  <a:schemeClr val="accent1">
                    <a:lumMod val="75000"/>
                  </a:schemeClr>
                </a:solidFill>
              </a:rPr>
              <a:t>რა არის ბიზნესსესხი?</a:t>
            </a:r>
          </a:p>
          <a:p>
            <a:pPr marL="0" indent="0">
              <a:buNone/>
            </a:pPr>
            <a:endParaRPr lang="en-US" sz="2200" dirty="0">
              <a:solidFill>
                <a:schemeClr val="accent1">
                  <a:lumMod val="75000"/>
                </a:schemeClr>
              </a:solidFill>
            </a:endParaRPr>
          </a:p>
          <a:p>
            <a:pPr marL="0" indent="0">
              <a:buNone/>
            </a:pPr>
            <a:r>
              <a:rPr lang="ka-GE" sz="2200" dirty="0">
                <a:solidFill>
                  <a:schemeClr val="accent1">
                    <a:lumMod val="75000"/>
                  </a:schemeClr>
                </a:solidFill>
              </a:rPr>
              <a:t>ბიზნესსესხის მიზნობრიობა და ვადა</a:t>
            </a:r>
          </a:p>
          <a:p>
            <a:pPr marL="0" indent="0">
              <a:buNone/>
            </a:pPr>
            <a:endParaRPr lang="en-US" sz="2200" dirty="0">
              <a:solidFill>
                <a:schemeClr val="accent1">
                  <a:lumMod val="75000"/>
                </a:schemeClr>
              </a:solidFill>
            </a:endParaRPr>
          </a:p>
          <a:p>
            <a:pPr marL="0" indent="0">
              <a:buNone/>
            </a:pPr>
            <a:r>
              <a:rPr lang="ka-GE" sz="2200" dirty="0">
                <a:solidFill>
                  <a:schemeClr val="accent1">
                    <a:lumMod val="75000"/>
                  </a:schemeClr>
                </a:solidFill>
              </a:rPr>
              <a:t>ბიზნესსესხის უზრუნველყოფა</a:t>
            </a:r>
          </a:p>
          <a:p>
            <a:pPr marL="0" indent="0">
              <a:buNone/>
            </a:pPr>
            <a:endParaRPr lang="en-US" sz="2200" dirty="0">
              <a:solidFill>
                <a:schemeClr val="accent1">
                  <a:lumMod val="75000"/>
                </a:schemeClr>
              </a:solidFill>
            </a:endParaRPr>
          </a:p>
          <a:p>
            <a:pPr marL="0" indent="0">
              <a:buNone/>
            </a:pPr>
            <a:r>
              <a:rPr lang="ka-GE" sz="2200" dirty="0">
                <a:solidFill>
                  <a:schemeClr val="accent1">
                    <a:lumMod val="75000"/>
                  </a:schemeClr>
                </a:solidFill>
              </a:rPr>
              <a:t>ბიზნესსესხის საპროცენტო განაკვეთი</a:t>
            </a:r>
          </a:p>
          <a:p>
            <a:pPr marL="0" indent="0">
              <a:buNone/>
            </a:pPr>
            <a:endParaRPr lang="en-US" sz="2200" dirty="0">
              <a:solidFill>
                <a:schemeClr val="accent1">
                  <a:lumMod val="75000"/>
                </a:schemeClr>
              </a:solidFill>
            </a:endParaRPr>
          </a:p>
          <a:p>
            <a:pPr marL="0" indent="0">
              <a:buNone/>
            </a:pPr>
            <a:r>
              <a:rPr lang="ka-GE" sz="2200" dirty="0">
                <a:solidFill>
                  <a:schemeClr val="accent1">
                    <a:lumMod val="75000"/>
                  </a:schemeClr>
                </a:solidFill>
              </a:rPr>
              <a:t>ბიზნესსესხის გადახდა და გრაფიკი</a:t>
            </a:r>
          </a:p>
          <a:p>
            <a:endParaRPr lang="ka-GE" sz="2000" dirty="0">
              <a:solidFill>
                <a:schemeClr val="accent1">
                  <a:lumMod val="75000"/>
                </a:schemeClr>
              </a:solidFill>
            </a:endParaRPr>
          </a:p>
        </p:txBody>
      </p:sp>
      <p:sp>
        <p:nvSpPr>
          <p:cNvPr id="10"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11" name="Picture 10">
            <a:extLst>
              <a:ext uri="{FF2B5EF4-FFF2-40B4-BE49-F238E27FC236}">
                <a16:creationId xmlns:a16="http://schemas.microsoft.com/office/drawing/2014/main" id="{A4D27726-C958-48CE-8714-40B7736414C7}"/>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5079" y="2418985"/>
            <a:ext cx="796857" cy="736182"/>
          </a:xfrm>
          <a:prstGeom prst="rect">
            <a:avLst/>
          </a:prstGeom>
        </p:spPr>
      </p:pic>
      <p:pic>
        <p:nvPicPr>
          <p:cNvPr id="12" name="Picture 11" descr="A close up of a logo&#10;&#10;Description generated with very high confidence">
            <a:extLst>
              <a:ext uri="{FF2B5EF4-FFF2-40B4-BE49-F238E27FC236}">
                <a16:creationId xmlns:a16="http://schemas.microsoft.com/office/drawing/2014/main" id="{E74A3C5D-2FB3-48CC-B46A-D80AEBEADD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450" y="1479967"/>
            <a:ext cx="949865" cy="653718"/>
          </a:xfrm>
          <a:prstGeom prst="rect">
            <a:avLst/>
          </a:prstGeom>
        </p:spPr>
      </p:pic>
      <p:pic>
        <p:nvPicPr>
          <p:cNvPr id="13" name="Picture 12">
            <a:extLst>
              <a:ext uri="{FF2B5EF4-FFF2-40B4-BE49-F238E27FC236}">
                <a16:creationId xmlns:a16="http://schemas.microsoft.com/office/drawing/2014/main" id="{3666C8CA-2F6B-4355-B324-581FD27F7E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192" y="5320049"/>
            <a:ext cx="667673" cy="704668"/>
          </a:xfrm>
          <a:prstGeom prst="rect">
            <a:avLst/>
          </a:prstGeom>
        </p:spPr>
      </p:pic>
      <p:pic>
        <p:nvPicPr>
          <p:cNvPr id="4" name="Picture 3">
            <a:extLst>
              <a:ext uri="{FF2B5EF4-FFF2-40B4-BE49-F238E27FC236}">
                <a16:creationId xmlns:a16="http://schemas.microsoft.com/office/drawing/2014/main" id="{D8FD3E42-785A-4B22-9B92-C98C16C8514F}"/>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316565" y="3346180"/>
            <a:ext cx="1067956" cy="889302"/>
          </a:xfrm>
          <a:prstGeom prst="rect">
            <a:avLst/>
          </a:prstGeom>
        </p:spPr>
      </p:pic>
      <p:pic>
        <p:nvPicPr>
          <p:cNvPr id="14" name="Picture 13" descr="A close up of a sign&#10;&#10;Description generated with high confidence">
            <a:extLst>
              <a:ext uri="{FF2B5EF4-FFF2-40B4-BE49-F238E27FC236}">
                <a16:creationId xmlns:a16="http://schemas.microsoft.com/office/drawing/2014/main" id="{6BB5F3E3-FEB9-4D48-8633-84AC1A58E9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123" y="4440563"/>
            <a:ext cx="586768" cy="617795"/>
          </a:xfrm>
          <a:prstGeom prst="rect">
            <a:avLst/>
          </a:prstGeom>
        </p:spPr>
      </p:pic>
    </p:spTree>
    <p:extLst>
      <p:ext uri="{BB962C8B-B14F-4D97-AF65-F5344CB8AC3E}">
        <p14:creationId xmlns:p14="http://schemas.microsoft.com/office/powerpoint/2010/main" val="392267625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41434" y="143675"/>
            <a:ext cx="7193574" cy="792162"/>
          </a:xfrm>
        </p:spPr>
        <p:txBody>
          <a:bodyPr/>
          <a:lstStyle/>
          <a:p>
            <a:r>
              <a:rPr lang="ka-GE" sz="2800" dirty="0">
                <a:solidFill>
                  <a:schemeClr val="accent1">
                    <a:lumMod val="75000"/>
                  </a:schemeClr>
                </a:solidFill>
              </a:rPr>
              <a:t>მიკრო და მცირე ბიზნესის სახელმძღვანელო</a:t>
            </a:r>
            <a:endParaRPr lang="en-US" sz="2800"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4F7C5E4E-105C-43B1-AA39-D5BD486AD83C}" type="slidenum">
              <a:rPr lang="ru-RU" smtClean="0"/>
              <a:pPr/>
              <a:t>20</a:t>
            </a:fld>
            <a:endParaRPr lang="ru-RU"/>
          </a:p>
        </p:txBody>
      </p:sp>
      <p:pic>
        <p:nvPicPr>
          <p:cNvPr id="5" name="Picture 2" descr="Image result for nbg national bank of georgia">
            <a:extLst>
              <a:ext uri="{FF2B5EF4-FFF2-40B4-BE49-F238E27FC236}">
                <a16:creationId xmlns:a16="http://schemas.microsoft.com/office/drawing/2014/main" id="{1332B623-BAB3-469F-AD20-5A85A80603A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3212" r="1935"/>
          <a:stretch/>
        </p:blipFill>
        <p:spPr bwMode="auto">
          <a:xfrm>
            <a:off x="746486" y="5630387"/>
            <a:ext cx="2613819" cy="951159"/>
          </a:xfrm>
          <a:prstGeom prst="rect">
            <a:avLst/>
          </a:prstGeom>
          <a:ln w="38100" cap="sq">
            <a:noFill/>
            <a:prstDash val="solid"/>
            <a:miter lim="800000"/>
          </a:ln>
          <a:effectLst/>
        </p:spPr>
      </p:pic>
      <p:pic>
        <p:nvPicPr>
          <p:cNvPr id="6" name="Picture 4" descr="Image">
            <a:extLst>
              <a:ext uri="{FF2B5EF4-FFF2-40B4-BE49-F238E27FC236}">
                <a16:creationId xmlns:a16="http://schemas.microsoft.com/office/drawing/2014/main" id="{FC3632F4-CB26-4E4E-B0FA-5C5D001A18E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5959" y="5492159"/>
            <a:ext cx="1278924" cy="1227613"/>
          </a:xfrm>
          <a:prstGeom prst="rect">
            <a:avLst/>
          </a:prstGeom>
          <a:ln w="38100" cap="sq">
            <a:noFill/>
            <a:prstDash val="solid"/>
            <a:miter lim="800000"/>
          </a:ln>
          <a:effectLst/>
        </p:spPr>
      </p:pic>
      <p:pic>
        <p:nvPicPr>
          <p:cNvPr id="7" name="Picture 6"/>
          <p:cNvPicPr>
            <a:picLocks noChangeAspect="1"/>
          </p:cNvPicPr>
          <p:nvPr/>
        </p:nvPicPr>
        <p:blipFill>
          <a:blip r:embed="rId5"/>
          <a:stretch>
            <a:fillRect/>
          </a:stretch>
        </p:blipFill>
        <p:spPr>
          <a:xfrm>
            <a:off x="4164671" y="5720788"/>
            <a:ext cx="1155831" cy="806096"/>
          </a:xfrm>
          <a:prstGeom prst="rect">
            <a:avLst/>
          </a:prstGeom>
          <a:ln w="38100" cap="sq">
            <a:noFill/>
            <a:prstDash val="solid"/>
            <a:miter lim="800000"/>
          </a:ln>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183" y="1419535"/>
            <a:ext cx="2861110" cy="4173545"/>
          </a:xfrm>
          <a:prstGeom prst="rect">
            <a:avLst/>
          </a:prstGeom>
        </p:spPr>
      </p:pic>
      <p:sp>
        <p:nvSpPr>
          <p:cNvPr id="10" name="Content Placeholder 2">
            <a:extLst>
              <a:ext uri="{FF2B5EF4-FFF2-40B4-BE49-F238E27FC236}">
                <a16:creationId xmlns:a16="http://schemas.microsoft.com/office/drawing/2014/main" id="{BE2ADCF8-3872-4CCE-A486-5724B6741356}"/>
              </a:ext>
            </a:extLst>
          </p:cNvPr>
          <p:cNvSpPr txBox="1">
            <a:spLocks/>
          </p:cNvSpPr>
          <p:nvPr/>
        </p:nvSpPr>
        <p:spPr>
          <a:xfrm>
            <a:off x="3905591" y="1419534"/>
            <a:ext cx="3629417" cy="4173546"/>
          </a:xfrm>
          <a:prstGeom prst="rect">
            <a:avLst/>
          </a:prstGeom>
        </p:spPr>
        <p:txBody>
          <a:bodyPr>
            <a:noAutofit/>
          </a:bodyPr>
          <a:lstStyle>
            <a:lvl1pPr marL="266700" indent="-266700" algn="l" rtl="0" eaLnBrk="1" fontAlgn="base" hangingPunct="1">
              <a:lnSpc>
                <a:spcPct val="115000"/>
              </a:lnSpc>
              <a:spcBef>
                <a:spcPct val="30000"/>
              </a:spcBef>
              <a:spcAft>
                <a:spcPct val="0"/>
              </a:spcAft>
              <a:buClr>
                <a:schemeClr val="bg2"/>
              </a:buClr>
              <a:buChar char="•"/>
              <a:defRPr sz="2600">
                <a:solidFill>
                  <a:schemeClr val="tx1"/>
                </a:solidFill>
                <a:latin typeface="+mn-lt"/>
                <a:ea typeface="+mn-ea"/>
                <a:cs typeface="+mn-cs"/>
              </a:defRPr>
            </a:lvl1pPr>
            <a:lvl2pPr marL="809625" indent="-266700"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defRPr>
            </a:lvl2pPr>
            <a:lvl3pPr marL="1343025" indent="-266700"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defRPr>
            </a:lvl3pPr>
            <a:lvl4pPr marL="1885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4pPr>
            <a:lvl5pPr marL="24193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a:lstStyle>
          <a:p>
            <a:pPr marL="0" indent="0">
              <a:buNone/>
            </a:pPr>
            <a:r>
              <a:rPr lang="ka-GE" sz="1800" kern="0" dirty="0">
                <a:solidFill>
                  <a:schemeClr val="accent1">
                    <a:lumMod val="75000"/>
                  </a:schemeClr>
                </a:solidFill>
              </a:rPr>
              <a:t>კურსი შედგენილია ბროშურის - </a:t>
            </a:r>
            <a:r>
              <a:rPr lang="ka-GE" sz="1800" b="1" kern="0" dirty="0">
                <a:solidFill>
                  <a:schemeClr val="accent1">
                    <a:lumMod val="75000"/>
                  </a:schemeClr>
                </a:solidFill>
              </a:rPr>
              <a:t>„მიკრო და მცირე ბიზნესის სახელმძღვანელო: ფინანსურ ორგანიზაციებთან ურთიერთობა და </a:t>
            </a:r>
            <a:r>
              <a:rPr lang="ka-GE" sz="1800" b="1" kern="0">
                <a:solidFill>
                  <a:schemeClr val="accent1">
                    <a:lumMod val="75000"/>
                  </a:schemeClr>
                </a:solidFill>
              </a:rPr>
              <a:t>ფინანსური გადაწყვეტილებების </a:t>
            </a:r>
            <a:r>
              <a:rPr lang="ka-GE" sz="1800" b="1" kern="0" dirty="0">
                <a:solidFill>
                  <a:schemeClr val="accent1">
                    <a:lumMod val="75000"/>
                  </a:schemeClr>
                </a:solidFill>
              </a:rPr>
              <a:t>მიღება“ </a:t>
            </a:r>
            <a:r>
              <a:rPr lang="ka-GE" sz="1800" kern="0" dirty="0">
                <a:solidFill>
                  <a:schemeClr val="accent1">
                    <a:lumMod val="75000"/>
                  </a:schemeClr>
                </a:solidFill>
              </a:rPr>
              <a:t>- მიხედვით.</a:t>
            </a:r>
          </a:p>
          <a:p>
            <a:pPr marL="0" indent="0">
              <a:buNone/>
            </a:pPr>
            <a:endParaRPr lang="ka-GE" sz="1800" kern="0" dirty="0">
              <a:solidFill>
                <a:schemeClr val="accent1">
                  <a:lumMod val="75000"/>
                </a:schemeClr>
              </a:solidFill>
            </a:endParaRPr>
          </a:p>
          <a:p>
            <a:pPr marL="0" indent="0">
              <a:buNone/>
            </a:pPr>
            <a:r>
              <a:rPr lang="ka-GE" sz="1800" kern="0" dirty="0">
                <a:solidFill>
                  <a:schemeClr val="accent1">
                    <a:lumMod val="75000"/>
                  </a:schemeClr>
                </a:solidFill>
              </a:rPr>
              <a:t>ჩამოტვირთეთ უფასოდ:</a:t>
            </a:r>
          </a:p>
          <a:p>
            <a:pPr marL="0" indent="0">
              <a:buNone/>
            </a:pPr>
            <a:r>
              <a:rPr lang="en-US" sz="1800" dirty="0">
                <a:hlinkClick r:id="rId7"/>
              </a:rPr>
              <a:t>https://www.nbg.gov.ge/index.php?m=706</a:t>
            </a:r>
            <a:endParaRPr lang="ka-GE" sz="1800" kern="0" dirty="0">
              <a:solidFill>
                <a:schemeClr val="accent1">
                  <a:lumMod val="75000"/>
                </a:schemeClr>
              </a:solidFill>
            </a:endParaRPr>
          </a:p>
          <a:p>
            <a:pPr marL="0" indent="0">
              <a:buNone/>
            </a:pPr>
            <a:endParaRPr lang="ka-GE" sz="2200" kern="0" dirty="0">
              <a:solidFill>
                <a:schemeClr val="accent1">
                  <a:lumMod val="75000"/>
                </a:schemeClr>
              </a:solidFill>
            </a:endParaRPr>
          </a:p>
        </p:txBody>
      </p:sp>
    </p:spTree>
    <p:extLst>
      <p:ext uri="{BB962C8B-B14F-4D97-AF65-F5344CB8AC3E}">
        <p14:creationId xmlns:p14="http://schemas.microsoft.com/office/powerpoint/2010/main" val="347418367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82D183-00D4-4FA2-AEA3-402EEEA20137}"/>
              </a:ext>
            </a:extLst>
          </p:cNvPr>
          <p:cNvSpPr txBox="1"/>
          <p:nvPr/>
        </p:nvSpPr>
        <p:spPr>
          <a:xfrm>
            <a:off x="1402634" y="1688122"/>
            <a:ext cx="6110653" cy="584775"/>
          </a:xfrm>
          <a:prstGeom prst="rect">
            <a:avLst/>
          </a:prstGeom>
          <a:noFill/>
        </p:spPr>
        <p:txBody>
          <a:bodyPr wrap="square" rtlCol="0">
            <a:spAutoFit/>
          </a:bodyPr>
          <a:lstStyle/>
          <a:p>
            <a:pPr algn="ctr"/>
            <a:r>
              <a:rPr lang="ka-GE" sz="3200" b="1" dirty="0">
                <a:solidFill>
                  <a:schemeClr val="accent1">
                    <a:lumMod val="75000"/>
                  </a:schemeClr>
                </a:solidFill>
              </a:rPr>
              <a:t>მადლობა ყურადღებისთვის!</a:t>
            </a:r>
            <a:endParaRPr lang="en-US" sz="2400" b="1" i="1" dirty="0">
              <a:solidFill>
                <a:schemeClr val="accent1">
                  <a:lumMod val="75000"/>
                </a:schemeClr>
              </a:solidFill>
            </a:endParaRPr>
          </a:p>
        </p:txBody>
      </p:sp>
      <p:sp>
        <p:nvSpPr>
          <p:cNvPr id="7" name="Slide Number Placeholder 3"/>
          <p:cNvSpPr>
            <a:spLocks noGrp="1"/>
          </p:cNvSpPr>
          <p:nvPr>
            <p:ph type="sldNum" sz="quarter" idx="10"/>
          </p:nvPr>
        </p:nvSpPr>
        <p:spPr>
          <a:xfrm>
            <a:off x="7895493" y="711200"/>
            <a:ext cx="631581" cy="19685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21</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8" name="Picture 7">
            <a:extLst>
              <a:ext uri="{FF2B5EF4-FFF2-40B4-BE49-F238E27FC236}">
                <a16:creationId xmlns:a16="http://schemas.microsoft.com/office/drawing/2014/main" id="{3FC6E09C-13B5-4A14-AD06-26BA372022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691" y="2766175"/>
            <a:ext cx="1986537" cy="2799974"/>
          </a:xfrm>
          <a:prstGeom prst="rect">
            <a:avLst/>
          </a:prstGeom>
        </p:spPr>
      </p:pic>
    </p:spTree>
    <p:extLst>
      <p:ext uri="{BB962C8B-B14F-4D97-AF65-F5344CB8AC3E}">
        <p14:creationId xmlns:p14="http://schemas.microsoft.com/office/powerpoint/2010/main" val="205288566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54" y="115888"/>
            <a:ext cx="7338646" cy="792162"/>
          </a:xfrm>
        </p:spPr>
        <p:txBody>
          <a:bodyPr>
            <a:noAutofit/>
          </a:bodyPr>
          <a:lstStyle/>
          <a:p>
            <a:r>
              <a:rPr lang="ka-GE" sz="2800" dirty="0">
                <a:solidFill>
                  <a:schemeClr val="accent1">
                    <a:lumMod val="75000"/>
                  </a:schemeClr>
                </a:solidFill>
              </a:rPr>
              <a:t>რა არის ბიზნესსესხი?</a:t>
            </a:r>
            <a:endParaRPr lang="ka-GE" sz="2400" b="1" i="1" dirty="0">
              <a:solidFill>
                <a:schemeClr val="accent1">
                  <a:lumMod val="75000"/>
                </a:schemeClr>
              </a:solidFill>
            </a:endParaRPr>
          </a:p>
        </p:txBody>
      </p:sp>
      <p:sp>
        <p:nvSpPr>
          <p:cNvPr id="3" name="Content Placeholder 2"/>
          <p:cNvSpPr>
            <a:spLocks noGrp="1"/>
          </p:cNvSpPr>
          <p:nvPr>
            <p:ph idx="1"/>
          </p:nvPr>
        </p:nvSpPr>
        <p:spPr>
          <a:xfrm>
            <a:off x="395654" y="1016244"/>
            <a:ext cx="7130561" cy="5577987"/>
          </a:xfrm>
        </p:spPr>
        <p:txBody>
          <a:bodyPr>
            <a:noAutofit/>
          </a:bodyPr>
          <a:lstStyle/>
          <a:p>
            <a:pPr marL="0" indent="0">
              <a:buNone/>
            </a:pPr>
            <a:endParaRPr lang="ka-GE" sz="2000" b="1" dirty="0">
              <a:solidFill>
                <a:schemeClr val="accent1">
                  <a:lumMod val="75000"/>
                </a:schemeClr>
              </a:solidFill>
            </a:endParaRPr>
          </a:p>
          <a:p>
            <a:pPr marL="0" indent="0">
              <a:buNone/>
            </a:pPr>
            <a:r>
              <a:rPr lang="ka-GE" sz="2000" b="1" dirty="0">
                <a:solidFill>
                  <a:schemeClr val="accent1">
                    <a:lumMod val="75000"/>
                  </a:schemeClr>
                </a:solidFill>
              </a:rPr>
              <a:t>ბიზნესსესხი</a:t>
            </a:r>
            <a:r>
              <a:rPr lang="en-GB" sz="2000" b="1" dirty="0">
                <a:solidFill>
                  <a:schemeClr val="accent1">
                    <a:lumMod val="75000"/>
                  </a:schemeClr>
                </a:solidFill>
              </a:rPr>
              <a:t> </a:t>
            </a:r>
            <a:r>
              <a:rPr lang="en-GB" sz="2000" dirty="0">
                <a:solidFill>
                  <a:schemeClr val="accent1">
                    <a:lumMod val="75000"/>
                  </a:schemeClr>
                </a:solidFill>
              </a:rPr>
              <a:t>- </a:t>
            </a:r>
            <a:r>
              <a:rPr lang="ka-GE" sz="2000" dirty="0">
                <a:solidFill>
                  <a:schemeClr val="accent1">
                    <a:lumMod val="75000"/>
                  </a:schemeClr>
                </a:solidFill>
              </a:rPr>
              <a:t>თანხა, რომელსაც ვალის სახით იღებს ბიზნესი</a:t>
            </a:r>
            <a:r>
              <a:rPr lang="en-US" sz="2000" dirty="0">
                <a:solidFill>
                  <a:schemeClr val="accent1">
                    <a:lumMod val="75000"/>
                  </a:schemeClr>
                </a:solidFill>
              </a:rPr>
              <a:t> </a:t>
            </a:r>
            <a:r>
              <a:rPr lang="ka-GE" sz="2000" dirty="0">
                <a:solidFill>
                  <a:schemeClr val="accent1">
                    <a:lumMod val="75000"/>
                  </a:schemeClr>
                </a:solidFill>
              </a:rPr>
              <a:t>განვითარებისთვის.</a:t>
            </a:r>
          </a:p>
          <a:p>
            <a:pPr marL="0" indent="0">
              <a:buNone/>
            </a:pPr>
            <a:endParaRPr lang="ka-GE" sz="1800" dirty="0">
              <a:solidFill>
                <a:schemeClr val="accent1">
                  <a:lumMod val="75000"/>
                </a:schemeClr>
              </a:solidFill>
            </a:endParaRPr>
          </a:p>
          <a:p>
            <a:pPr marL="0" indent="0">
              <a:buNone/>
            </a:pPr>
            <a:r>
              <a:rPr lang="ka-GE" sz="2000" dirty="0">
                <a:solidFill>
                  <a:schemeClr val="accent1">
                    <a:lumMod val="75000"/>
                  </a:schemeClr>
                </a:solidFill>
              </a:rPr>
              <a:t>გასცემენ </a:t>
            </a:r>
            <a:r>
              <a:rPr lang="ka-GE" sz="2000" b="1" dirty="0">
                <a:solidFill>
                  <a:schemeClr val="accent1">
                    <a:lumMod val="75000"/>
                  </a:schemeClr>
                </a:solidFill>
              </a:rPr>
              <a:t>ფინანსური ორგანიზაციები</a:t>
            </a:r>
          </a:p>
          <a:p>
            <a:pPr lvl="1">
              <a:buFont typeface="Arial" panose="020B0604020202020204" pitchFamily="34" charset="0"/>
              <a:buChar char="•"/>
            </a:pPr>
            <a:r>
              <a:rPr lang="ka-GE" sz="2000" dirty="0">
                <a:solidFill>
                  <a:schemeClr val="accent1">
                    <a:lumMod val="75000"/>
                  </a:schemeClr>
                </a:solidFill>
              </a:rPr>
              <a:t>კომერციული ბანკები </a:t>
            </a:r>
          </a:p>
          <a:p>
            <a:pPr lvl="1">
              <a:buFont typeface="Arial" panose="020B0604020202020204" pitchFamily="34" charset="0"/>
              <a:buChar char="•"/>
            </a:pPr>
            <a:r>
              <a:rPr lang="ka-GE" sz="2000" dirty="0">
                <a:solidFill>
                  <a:schemeClr val="accent1">
                    <a:lumMod val="75000"/>
                  </a:schemeClr>
                </a:solidFill>
              </a:rPr>
              <a:t>მიკროსაფინანსო ორგანიზაციები</a:t>
            </a:r>
          </a:p>
          <a:p>
            <a:pPr lvl="1">
              <a:buFont typeface="Arial" panose="020B0604020202020204" pitchFamily="34" charset="0"/>
              <a:buChar char="•"/>
            </a:pPr>
            <a:r>
              <a:rPr lang="ka-GE" sz="2000" dirty="0">
                <a:solidFill>
                  <a:schemeClr val="accent1">
                    <a:lumMod val="75000"/>
                  </a:schemeClr>
                </a:solidFill>
              </a:rPr>
              <a:t>და სხვა</a:t>
            </a:r>
          </a:p>
          <a:p>
            <a:pPr marL="342900" lvl="1" indent="0">
              <a:buNone/>
            </a:pPr>
            <a:endParaRPr lang="ka-GE" sz="800" dirty="0">
              <a:solidFill>
                <a:schemeClr val="accent1">
                  <a:lumMod val="75000"/>
                </a:schemeClr>
              </a:solidFill>
            </a:endParaRPr>
          </a:p>
          <a:p>
            <a:pPr marL="0" indent="0">
              <a:buNone/>
            </a:pPr>
            <a:r>
              <a:rPr lang="ka-GE" sz="2000" b="1" dirty="0">
                <a:solidFill>
                  <a:schemeClr val="accent1">
                    <a:lumMod val="75000"/>
                  </a:schemeClr>
                </a:solidFill>
              </a:rPr>
              <a:t>მიზნობრიობა</a:t>
            </a:r>
            <a:r>
              <a:rPr lang="ka-GE" sz="2000" dirty="0">
                <a:solidFill>
                  <a:schemeClr val="accent1">
                    <a:lumMod val="75000"/>
                  </a:schemeClr>
                </a:solidFill>
              </a:rPr>
              <a:t> - ნებისმიერი, ბიზნესის განვითარებისთვის</a:t>
            </a:r>
          </a:p>
          <a:p>
            <a:pPr marL="0" indent="0">
              <a:buNone/>
            </a:pPr>
            <a:endParaRPr lang="ka-GE" sz="1000" dirty="0">
              <a:solidFill>
                <a:schemeClr val="accent1">
                  <a:lumMod val="75000"/>
                </a:schemeClr>
              </a:solidFill>
            </a:endParaRPr>
          </a:p>
          <a:p>
            <a:pPr marL="0" indent="0">
              <a:buNone/>
            </a:pPr>
            <a:r>
              <a:rPr lang="ka-GE" sz="2000" b="1" dirty="0">
                <a:solidFill>
                  <a:schemeClr val="accent1">
                    <a:lumMod val="75000"/>
                  </a:schemeClr>
                </a:solidFill>
              </a:rPr>
              <a:t>ვადა </a:t>
            </a:r>
            <a:r>
              <a:rPr lang="ka-GE" sz="2000" dirty="0">
                <a:solidFill>
                  <a:schemeClr val="accent1">
                    <a:lumMod val="75000"/>
                  </a:schemeClr>
                </a:solidFill>
              </a:rPr>
              <a:t>- მიზნობრიობის მიხედვით</a:t>
            </a:r>
          </a:p>
          <a:p>
            <a:pPr marL="0" indent="0">
              <a:buNone/>
            </a:pPr>
            <a:endParaRPr lang="ka-GE" sz="1200" dirty="0">
              <a:solidFill>
                <a:schemeClr val="accent1">
                  <a:lumMod val="75000"/>
                </a:schemeClr>
              </a:solidFill>
            </a:endParaRPr>
          </a:p>
          <a:p>
            <a:pPr marL="0" indent="0">
              <a:buNone/>
            </a:pPr>
            <a:r>
              <a:rPr lang="ka-GE" sz="2000" b="1" dirty="0">
                <a:solidFill>
                  <a:schemeClr val="accent1">
                    <a:lumMod val="75000"/>
                  </a:schemeClr>
                </a:solidFill>
              </a:rPr>
              <a:t>გადახდა </a:t>
            </a:r>
            <a:r>
              <a:rPr lang="ka-GE" sz="2000" dirty="0">
                <a:solidFill>
                  <a:schemeClr val="accent1">
                    <a:lumMod val="75000"/>
                  </a:schemeClr>
                </a:solidFill>
              </a:rPr>
              <a:t>- ძირითადად თანაბარი გადახდებით, ასევე სეზონური და ინდივიდუალური  </a:t>
            </a:r>
          </a:p>
        </p:txBody>
      </p:sp>
      <p:sp>
        <p:nvSpPr>
          <p:cNvPr id="7"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6" name="Picture 5" descr="A close up of a logo&#10;&#10;Description generated with very high confidence">
            <a:extLst>
              <a:ext uri="{FF2B5EF4-FFF2-40B4-BE49-F238E27FC236}">
                <a16:creationId xmlns:a16="http://schemas.microsoft.com/office/drawing/2014/main" id="{05021495-71EC-4F99-B5D4-2954D7842684}"/>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5493704" y="2087668"/>
            <a:ext cx="1918211" cy="1611987"/>
          </a:xfrm>
          <a:prstGeom prst="rect">
            <a:avLst/>
          </a:prstGeom>
        </p:spPr>
      </p:pic>
    </p:spTree>
    <p:extLst>
      <p:ext uri="{BB962C8B-B14F-4D97-AF65-F5344CB8AC3E}">
        <p14:creationId xmlns:p14="http://schemas.microsoft.com/office/powerpoint/2010/main" val="16808851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54" y="115888"/>
            <a:ext cx="7338646" cy="792162"/>
          </a:xfrm>
        </p:spPr>
        <p:txBody>
          <a:bodyPr>
            <a:noAutofit/>
          </a:bodyPr>
          <a:lstStyle/>
          <a:p>
            <a:r>
              <a:rPr lang="ka-GE" sz="2800" dirty="0">
                <a:solidFill>
                  <a:schemeClr val="accent1">
                    <a:lumMod val="75000"/>
                  </a:schemeClr>
                </a:solidFill>
              </a:rPr>
              <a:t>ბიზნესსესხის მიზნობრიობა და ვადა</a:t>
            </a:r>
            <a:endParaRPr lang="ka-GE" sz="2400" b="1" i="1" dirty="0">
              <a:solidFill>
                <a:schemeClr val="accent1">
                  <a:lumMod val="75000"/>
                </a:schemeClr>
              </a:solidFill>
            </a:endParaRPr>
          </a:p>
        </p:txBody>
      </p:sp>
      <p:sp>
        <p:nvSpPr>
          <p:cNvPr id="3" name="Content Placeholder 2"/>
          <p:cNvSpPr>
            <a:spLocks noGrp="1"/>
          </p:cNvSpPr>
          <p:nvPr>
            <p:ph idx="1"/>
          </p:nvPr>
        </p:nvSpPr>
        <p:spPr>
          <a:xfrm>
            <a:off x="395654" y="1016244"/>
            <a:ext cx="7130561" cy="5577987"/>
          </a:xfrm>
        </p:spPr>
        <p:txBody>
          <a:bodyPr>
            <a:noAutofit/>
          </a:bodyPr>
          <a:lstStyle/>
          <a:p>
            <a:pPr>
              <a:buFont typeface="Arial" panose="020B0604020202020204" pitchFamily="34" charset="0"/>
              <a:buChar char="•"/>
            </a:pPr>
            <a:endParaRPr lang="ka-GE" sz="2000" b="1" dirty="0">
              <a:solidFill>
                <a:schemeClr val="accent1">
                  <a:lumMod val="75000"/>
                </a:schemeClr>
              </a:solidFill>
            </a:endParaRPr>
          </a:p>
          <a:p>
            <a:pPr>
              <a:buFont typeface="Arial" panose="020B0604020202020204" pitchFamily="34" charset="0"/>
              <a:buChar char="•"/>
            </a:pPr>
            <a:r>
              <a:rPr lang="ka-GE" sz="2000" dirty="0">
                <a:solidFill>
                  <a:schemeClr val="accent1">
                    <a:lumMod val="75000"/>
                  </a:schemeClr>
                </a:solidFill>
              </a:rPr>
              <a:t>საბრუნავი საშუალებების დაფინანსება</a:t>
            </a:r>
          </a:p>
          <a:p>
            <a:pPr>
              <a:buFont typeface="Arial" panose="020B0604020202020204" pitchFamily="34" charset="0"/>
              <a:buChar char="•"/>
            </a:pPr>
            <a:endParaRPr lang="ka-GE" sz="2000" dirty="0">
              <a:solidFill>
                <a:schemeClr val="accent1">
                  <a:lumMod val="75000"/>
                </a:schemeClr>
              </a:solidFill>
            </a:endParaRPr>
          </a:p>
          <a:p>
            <a:pPr marL="0" indent="0">
              <a:buNone/>
            </a:pPr>
            <a:endParaRPr lang="ka-GE" sz="2000" dirty="0">
              <a:solidFill>
                <a:schemeClr val="accent1">
                  <a:lumMod val="75000"/>
                </a:schemeClr>
              </a:solidFill>
            </a:endParaRPr>
          </a:p>
          <a:p>
            <a:pPr marL="0" indent="0">
              <a:buNone/>
            </a:pPr>
            <a:endParaRPr lang="ka-GE" sz="2000" dirty="0">
              <a:solidFill>
                <a:schemeClr val="accent1">
                  <a:lumMod val="75000"/>
                </a:schemeClr>
              </a:solidFill>
            </a:endParaRPr>
          </a:p>
          <a:p>
            <a:pPr marL="0" indent="0">
              <a:buNone/>
            </a:pPr>
            <a:endParaRPr lang="ka-GE" sz="2000" dirty="0">
              <a:solidFill>
                <a:schemeClr val="accent1">
                  <a:lumMod val="75000"/>
                </a:schemeClr>
              </a:solidFill>
            </a:endParaRPr>
          </a:p>
          <a:p>
            <a:pPr marL="0" indent="0">
              <a:buNone/>
            </a:pPr>
            <a:endParaRPr lang="ka-GE" sz="2000" dirty="0">
              <a:solidFill>
                <a:schemeClr val="accent1">
                  <a:lumMod val="75000"/>
                </a:schemeClr>
              </a:solidFill>
            </a:endParaRPr>
          </a:p>
          <a:p>
            <a:pPr>
              <a:buFont typeface="Arial" panose="020B0604020202020204" pitchFamily="34" charset="0"/>
              <a:buChar char="•"/>
            </a:pPr>
            <a:r>
              <a:rPr lang="ka-GE" sz="2000" dirty="0">
                <a:solidFill>
                  <a:schemeClr val="accent1">
                    <a:lumMod val="75000"/>
                  </a:schemeClr>
                </a:solidFill>
              </a:rPr>
              <a:t>ძირითადი საშუალებების დაფინანსება</a:t>
            </a:r>
          </a:p>
          <a:p>
            <a:pPr marL="0" indent="0">
              <a:buNone/>
            </a:pPr>
            <a:endParaRPr lang="ka-GE" sz="2000" dirty="0">
              <a:solidFill>
                <a:schemeClr val="accent1">
                  <a:lumMod val="75000"/>
                </a:schemeClr>
              </a:solidFill>
            </a:endParaRPr>
          </a:p>
        </p:txBody>
      </p:sp>
      <p:sp>
        <p:nvSpPr>
          <p:cNvPr id="7"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8" name="Picture 7" descr="A picture containing table&#10;&#10;Description generated with high confidence">
            <a:extLst>
              <a:ext uri="{FF2B5EF4-FFF2-40B4-BE49-F238E27FC236}">
                <a16:creationId xmlns:a16="http://schemas.microsoft.com/office/drawing/2014/main" id="{1633FBD5-F3E6-46BA-B434-AA450AC64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1801" y="2252511"/>
            <a:ext cx="2163176" cy="1357932"/>
          </a:xfrm>
          <a:prstGeom prst="rect">
            <a:avLst/>
          </a:prstGeom>
        </p:spPr>
      </p:pic>
      <p:pic>
        <p:nvPicPr>
          <p:cNvPr id="9" name="Picture 8" descr="A close up of a logo&#10;&#10;Description generated with high confidence">
            <a:extLst>
              <a:ext uri="{FF2B5EF4-FFF2-40B4-BE49-F238E27FC236}">
                <a16:creationId xmlns:a16="http://schemas.microsoft.com/office/drawing/2014/main" id="{9BD74B34-4D49-45F3-883E-416CD619CC67}"/>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tretch>
            <a:fillRect/>
          </a:stretch>
        </p:blipFill>
        <p:spPr>
          <a:xfrm>
            <a:off x="1901801" y="4977253"/>
            <a:ext cx="1801372" cy="1725172"/>
          </a:xfrm>
          <a:prstGeom prst="rect">
            <a:avLst/>
          </a:prstGeom>
        </p:spPr>
      </p:pic>
    </p:spTree>
    <p:extLst>
      <p:ext uri="{BB962C8B-B14F-4D97-AF65-F5344CB8AC3E}">
        <p14:creationId xmlns:p14="http://schemas.microsoft.com/office/powerpoint/2010/main" val="405243609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54" y="115888"/>
            <a:ext cx="7338646" cy="792162"/>
          </a:xfrm>
        </p:spPr>
        <p:txBody>
          <a:bodyPr>
            <a:noAutofit/>
          </a:bodyPr>
          <a:lstStyle/>
          <a:p>
            <a:r>
              <a:rPr lang="ka-GE" sz="2800" dirty="0">
                <a:solidFill>
                  <a:schemeClr val="accent1">
                    <a:lumMod val="75000"/>
                  </a:schemeClr>
                </a:solidFill>
              </a:rPr>
              <a:t>ბიზნესსესხის მიზნობრიობა და ვადა</a:t>
            </a:r>
            <a:endParaRPr lang="ka-GE" sz="2400" b="1" i="1" dirty="0">
              <a:solidFill>
                <a:schemeClr val="accent1">
                  <a:lumMod val="75000"/>
                </a:schemeClr>
              </a:solidFill>
            </a:endParaRPr>
          </a:p>
        </p:txBody>
      </p:sp>
      <p:sp>
        <p:nvSpPr>
          <p:cNvPr id="3" name="Content Placeholder 2"/>
          <p:cNvSpPr>
            <a:spLocks noGrp="1"/>
          </p:cNvSpPr>
          <p:nvPr>
            <p:ph idx="1"/>
          </p:nvPr>
        </p:nvSpPr>
        <p:spPr>
          <a:xfrm>
            <a:off x="395654" y="1016244"/>
            <a:ext cx="7130561" cy="5577987"/>
          </a:xfrm>
        </p:spPr>
        <p:txBody>
          <a:bodyPr>
            <a:noAutofit/>
          </a:bodyPr>
          <a:lstStyle/>
          <a:p>
            <a:pPr marL="0" indent="0">
              <a:buNone/>
            </a:pPr>
            <a:endParaRPr lang="en-US" sz="2000" b="1" dirty="0">
              <a:solidFill>
                <a:schemeClr val="accent1">
                  <a:lumMod val="75000"/>
                </a:schemeClr>
              </a:solidFill>
            </a:endParaRPr>
          </a:p>
          <a:p>
            <a:pPr marL="0" indent="0">
              <a:buNone/>
            </a:pPr>
            <a:r>
              <a:rPr lang="ka-GE" sz="2000" b="1" dirty="0">
                <a:solidFill>
                  <a:schemeClr val="accent1">
                    <a:lumMod val="75000"/>
                  </a:schemeClr>
                </a:solidFill>
              </a:rPr>
              <a:t>მაგალითი</a:t>
            </a:r>
            <a:r>
              <a:rPr lang="ka-GE" sz="2000" dirty="0">
                <a:solidFill>
                  <a:schemeClr val="accent1">
                    <a:lumMod val="75000"/>
                  </a:schemeClr>
                </a:solidFill>
              </a:rPr>
              <a:t>: წვენის საწარმო</a:t>
            </a:r>
          </a:p>
          <a:p>
            <a:pPr marL="0" indent="0">
              <a:buNone/>
            </a:pPr>
            <a:r>
              <a:rPr lang="ka-GE" sz="2000" dirty="0">
                <a:solidFill>
                  <a:schemeClr val="accent1">
                    <a:lumMod val="75000"/>
                  </a:schemeClr>
                </a:solidFill>
              </a:rPr>
              <a:t>გაზრდილი მოთხოვნა</a:t>
            </a:r>
            <a:r>
              <a:rPr lang="en-US" sz="2000" dirty="0">
                <a:solidFill>
                  <a:schemeClr val="accent1">
                    <a:lumMod val="75000"/>
                  </a:schemeClr>
                </a:solidFill>
              </a:rPr>
              <a:t> </a:t>
            </a:r>
            <a:r>
              <a:rPr lang="ka-GE" sz="2000" dirty="0">
                <a:solidFill>
                  <a:schemeClr val="accent1">
                    <a:lumMod val="75000"/>
                  </a:schemeClr>
                </a:solidFill>
              </a:rPr>
              <a:t>ზაფხულის სეზონზე</a:t>
            </a:r>
          </a:p>
          <a:p>
            <a:endParaRPr lang="ka-GE" sz="2000" dirty="0">
              <a:solidFill>
                <a:schemeClr val="accent1">
                  <a:lumMod val="75000"/>
                </a:schemeClr>
              </a:solidFill>
            </a:endParaRPr>
          </a:p>
          <a:p>
            <a:r>
              <a:rPr lang="ka-GE" sz="2000" dirty="0">
                <a:solidFill>
                  <a:schemeClr val="accent1">
                    <a:lumMod val="75000"/>
                  </a:schemeClr>
                </a:solidFill>
              </a:rPr>
              <a:t>ა) გჭირდებათ 70 000 ლარიანი ჩამომსხმელი ხაზი</a:t>
            </a:r>
          </a:p>
          <a:p>
            <a:pPr marL="0" indent="0">
              <a:buNone/>
            </a:pPr>
            <a:endParaRPr lang="ka-GE" sz="2000" dirty="0">
              <a:solidFill>
                <a:schemeClr val="accent1">
                  <a:lumMod val="75000"/>
                </a:schemeClr>
              </a:solidFill>
            </a:endParaRPr>
          </a:p>
          <a:p>
            <a:pPr marL="0" indent="0">
              <a:buNone/>
            </a:pPr>
            <a:endParaRPr lang="ka-GE" sz="2000" dirty="0">
              <a:solidFill>
                <a:schemeClr val="accent1">
                  <a:lumMod val="75000"/>
                </a:schemeClr>
              </a:solidFill>
            </a:endParaRPr>
          </a:p>
          <a:p>
            <a:pPr marL="0" indent="0">
              <a:buNone/>
            </a:pPr>
            <a:endParaRPr lang="ka-GE" sz="2000" dirty="0">
              <a:solidFill>
                <a:schemeClr val="accent1">
                  <a:lumMod val="75000"/>
                </a:schemeClr>
              </a:solidFill>
            </a:endParaRPr>
          </a:p>
          <a:p>
            <a:pPr marL="0" indent="0">
              <a:buNone/>
            </a:pPr>
            <a:endParaRPr lang="ka-GE" sz="2000" dirty="0">
              <a:solidFill>
                <a:schemeClr val="accent1">
                  <a:lumMod val="75000"/>
                </a:schemeClr>
              </a:solidFill>
            </a:endParaRPr>
          </a:p>
          <a:p>
            <a:pPr marL="0" indent="0">
              <a:buNone/>
            </a:pPr>
            <a:endParaRPr lang="ka-GE" sz="2000" dirty="0">
              <a:solidFill>
                <a:schemeClr val="accent1">
                  <a:lumMod val="75000"/>
                </a:schemeClr>
              </a:solidFill>
            </a:endParaRPr>
          </a:p>
          <a:p>
            <a:r>
              <a:rPr lang="ka-GE" sz="2000" dirty="0">
                <a:solidFill>
                  <a:schemeClr val="accent1">
                    <a:lumMod val="75000"/>
                  </a:schemeClr>
                </a:solidFill>
              </a:rPr>
              <a:t>ბ) გჭირდებათ მარაგი წვენის საწარმოებლად</a:t>
            </a:r>
          </a:p>
        </p:txBody>
      </p:sp>
      <p:sp>
        <p:nvSpPr>
          <p:cNvPr id="7"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10" name="Picture 9">
            <a:extLst>
              <a:ext uri="{FF2B5EF4-FFF2-40B4-BE49-F238E27FC236}">
                <a16:creationId xmlns:a16="http://schemas.microsoft.com/office/drawing/2014/main" id="{23E16C1A-9AA0-4BF3-BBE2-A5DC503F955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16868" y="4263055"/>
            <a:ext cx="2767012" cy="2767012"/>
          </a:xfrm>
          <a:prstGeom prst="rect">
            <a:avLst/>
          </a:prstGeom>
        </p:spPr>
      </p:pic>
      <p:pic>
        <p:nvPicPr>
          <p:cNvPr id="12" name="Picture 11">
            <a:extLst>
              <a:ext uri="{FF2B5EF4-FFF2-40B4-BE49-F238E27FC236}">
                <a16:creationId xmlns:a16="http://schemas.microsoft.com/office/drawing/2014/main" id="{631AA654-8A54-468E-AD04-ED2A9FE3D2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868" y="3429000"/>
            <a:ext cx="3519851" cy="1743057"/>
          </a:xfrm>
          <a:prstGeom prst="rect">
            <a:avLst/>
          </a:prstGeom>
        </p:spPr>
      </p:pic>
    </p:spTree>
    <p:extLst>
      <p:ext uri="{BB962C8B-B14F-4D97-AF65-F5344CB8AC3E}">
        <p14:creationId xmlns:p14="http://schemas.microsoft.com/office/powerpoint/2010/main" val="1155109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54" y="115888"/>
            <a:ext cx="7338646" cy="792162"/>
          </a:xfrm>
        </p:spPr>
        <p:txBody>
          <a:bodyPr>
            <a:noAutofit/>
          </a:bodyPr>
          <a:lstStyle/>
          <a:p>
            <a:r>
              <a:rPr lang="ka-GE" sz="2800" dirty="0">
                <a:solidFill>
                  <a:schemeClr val="accent1">
                    <a:lumMod val="75000"/>
                  </a:schemeClr>
                </a:solidFill>
              </a:rPr>
              <a:t>ბიზნესსესხის მიზნობრიობა და ვადა</a:t>
            </a:r>
            <a:endParaRPr lang="ka-GE" sz="2400" b="1" i="1" dirty="0">
              <a:solidFill>
                <a:schemeClr val="accent1">
                  <a:lumMod val="75000"/>
                </a:schemeClr>
              </a:solidFill>
            </a:endParaRPr>
          </a:p>
        </p:txBody>
      </p:sp>
      <p:sp>
        <p:nvSpPr>
          <p:cNvPr id="3" name="Content Placeholder 2"/>
          <p:cNvSpPr>
            <a:spLocks noGrp="1"/>
          </p:cNvSpPr>
          <p:nvPr>
            <p:ph idx="1"/>
          </p:nvPr>
        </p:nvSpPr>
        <p:spPr>
          <a:xfrm>
            <a:off x="395654" y="1016244"/>
            <a:ext cx="7130561" cy="5577987"/>
          </a:xfrm>
        </p:spPr>
        <p:txBody>
          <a:bodyPr>
            <a:noAutofit/>
          </a:bodyPr>
          <a:lstStyle/>
          <a:p>
            <a:pPr marL="0" indent="0">
              <a:buNone/>
            </a:pPr>
            <a:endParaRPr lang="en-US" sz="1800" b="1" dirty="0">
              <a:solidFill>
                <a:schemeClr val="accent1">
                  <a:lumMod val="75000"/>
                </a:schemeClr>
              </a:solidFill>
            </a:endParaRPr>
          </a:p>
          <a:p>
            <a:pPr marL="0" indent="0">
              <a:buNone/>
            </a:pPr>
            <a:r>
              <a:rPr lang="ka-GE" sz="2000" b="1" dirty="0">
                <a:solidFill>
                  <a:schemeClr val="accent1">
                    <a:lumMod val="75000"/>
                  </a:schemeClr>
                </a:solidFill>
              </a:rPr>
              <a:t>საბრუნავი საშუალებების დაფინანსება</a:t>
            </a:r>
          </a:p>
          <a:p>
            <a:pPr marL="617220" lvl="2" indent="-342900">
              <a:lnSpc>
                <a:spcPct val="115000"/>
              </a:lnSpc>
              <a:spcBef>
                <a:spcPct val="30000"/>
              </a:spcBef>
              <a:buClr>
                <a:schemeClr val="bg2"/>
              </a:buClr>
              <a:buFont typeface="Arial" panose="020B0604020202020204" pitchFamily="34" charset="0"/>
              <a:buChar char="•"/>
            </a:pPr>
            <a:r>
              <a:rPr lang="ka-GE" sz="2000" dirty="0">
                <a:solidFill>
                  <a:schemeClr val="accent1">
                    <a:lumMod val="75000"/>
                  </a:schemeClr>
                </a:solidFill>
              </a:rPr>
              <a:t>მარაგების შევსება</a:t>
            </a:r>
          </a:p>
          <a:p>
            <a:pPr marL="617220" lvl="2" indent="-342900">
              <a:lnSpc>
                <a:spcPct val="115000"/>
              </a:lnSpc>
              <a:spcBef>
                <a:spcPct val="30000"/>
              </a:spcBef>
              <a:buClr>
                <a:schemeClr val="bg2"/>
              </a:buClr>
              <a:buFont typeface="Arial" panose="020B0604020202020204" pitchFamily="34" charset="0"/>
              <a:buChar char="•"/>
            </a:pPr>
            <a:r>
              <a:rPr lang="ka-GE" sz="2000" dirty="0">
                <a:solidFill>
                  <a:schemeClr val="accent1">
                    <a:lumMod val="75000"/>
                  </a:schemeClr>
                </a:solidFill>
              </a:rPr>
              <a:t>სხვადასხვა მასალების შეძენა</a:t>
            </a:r>
          </a:p>
          <a:p>
            <a:pPr marL="617220" lvl="2" indent="-342900">
              <a:lnSpc>
                <a:spcPct val="115000"/>
              </a:lnSpc>
              <a:spcBef>
                <a:spcPct val="30000"/>
              </a:spcBef>
              <a:buClr>
                <a:schemeClr val="bg2"/>
              </a:buClr>
              <a:buFont typeface="Arial" panose="020B0604020202020204" pitchFamily="34" charset="0"/>
              <a:buChar char="•"/>
            </a:pPr>
            <a:r>
              <a:rPr lang="ka-GE" sz="2000" dirty="0">
                <a:solidFill>
                  <a:schemeClr val="accent1">
                    <a:lumMod val="75000"/>
                  </a:schemeClr>
                </a:solidFill>
              </a:rPr>
              <a:t>მომწოდებელების ვალდებულებების გასტუმრება</a:t>
            </a:r>
          </a:p>
          <a:p>
            <a:pPr marL="617220" lvl="2" indent="-342900">
              <a:lnSpc>
                <a:spcPct val="115000"/>
              </a:lnSpc>
              <a:spcBef>
                <a:spcPct val="30000"/>
              </a:spcBef>
              <a:buClr>
                <a:schemeClr val="bg2"/>
              </a:buClr>
              <a:buFont typeface="Arial" panose="020B0604020202020204" pitchFamily="34" charset="0"/>
              <a:buChar char="•"/>
            </a:pPr>
            <a:r>
              <a:rPr lang="ka-GE" sz="2000" dirty="0">
                <a:solidFill>
                  <a:schemeClr val="accent1">
                    <a:lumMod val="75000"/>
                  </a:schemeClr>
                </a:solidFill>
              </a:rPr>
              <a:t>ასორტიმენტის გაფართოება</a:t>
            </a:r>
          </a:p>
          <a:p>
            <a:pPr marL="617220" lvl="2" indent="-342900">
              <a:lnSpc>
                <a:spcPct val="115000"/>
              </a:lnSpc>
              <a:spcBef>
                <a:spcPct val="30000"/>
              </a:spcBef>
              <a:buClr>
                <a:schemeClr val="bg2"/>
              </a:buClr>
              <a:buFont typeface="Arial" panose="020B0604020202020204" pitchFamily="34" charset="0"/>
              <a:buChar char="•"/>
            </a:pPr>
            <a:r>
              <a:rPr lang="ka-GE" sz="2000" dirty="0">
                <a:solidFill>
                  <a:schemeClr val="accent1">
                    <a:lumMod val="75000"/>
                  </a:schemeClr>
                </a:solidFill>
              </a:rPr>
              <a:t>დებიტორული დავალიანების ზრდის დაფინანსება</a:t>
            </a:r>
          </a:p>
          <a:p>
            <a:pPr marL="0" lvl="1" indent="0">
              <a:lnSpc>
                <a:spcPct val="115000"/>
              </a:lnSpc>
              <a:spcBef>
                <a:spcPct val="30000"/>
              </a:spcBef>
              <a:buClr>
                <a:schemeClr val="bg2"/>
              </a:buClr>
              <a:buNone/>
            </a:pPr>
            <a:endParaRPr lang="ka-GE" sz="2000" b="1" dirty="0">
              <a:solidFill>
                <a:schemeClr val="accent1">
                  <a:lumMod val="75000"/>
                </a:schemeClr>
              </a:solidFill>
            </a:endParaRPr>
          </a:p>
          <a:p>
            <a:pPr marL="0" indent="0">
              <a:buNone/>
            </a:pPr>
            <a:r>
              <a:rPr lang="ka-GE" sz="2000" b="1" dirty="0">
                <a:solidFill>
                  <a:schemeClr val="accent1">
                    <a:lumMod val="75000"/>
                  </a:schemeClr>
                </a:solidFill>
              </a:rPr>
              <a:t>ვადა  </a:t>
            </a:r>
            <a:r>
              <a:rPr lang="ka-GE" sz="2000" dirty="0">
                <a:solidFill>
                  <a:schemeClr val="accent1">
                    <a:lumMod val="75000"/>
                  </a:schemeClr>
                </a:solidFill>
              </a:rPr>
              <a:t>- 1-36 თვე და დამოკიდებულია </a:t>
            </a:r>
            <a:endParaRPr lang="en-US" sz="2000" dirty="0">
              <a:solidFill>
                <a:schemeClr val="accent1">
                  <a:lumMod val="75000"/>
                </a:schemeClr>
              </a:solidFill>
            </a:endParaRPr>
          </a:p>
          <a:p>
            <a:pPr marL="0" indent="0">
              <a:buNone/>
            </a:pPr>
            <a:r>
              <a:rPr lang="ka-GE" sz="2000" dirty="0">
                <a:solidFill>
                  <a:schemeClr val="accent1">
                    <a:lumMod val="75000"/>
                  </a:schemeClr>
                </a:solidFill>
              </a:rPr>
              <a:t>ბიზნესის საბრუნავი ციკლის ხანგრძლივობაზე</a:t>
            </a:r>
          </a:p>
        </p:txBody>
      </p:sp>
      <p:sp>
        <p:nvSpPr>
          <p:cNvPr id="7"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6" name="Picture 5" descr="A picture containing table&#10;&#10;Description generated with high confidence">
            <a:extLst>
              <a:ext uri="{FF2B5EF4-FFF2-40B4-BE49-F238E27FC236}">
                <a16:creationId xmlns:a16="http://schemas.microsoft.com/office/drawing/2014/main" id="{BFB02846-12A9-4E6B-8160-468B14EBF7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9300" y="4565095"/>
            <a:ext cx="2387774" cy="2137330"/>
          </a:xfrm>
          <a:prstGeom prst="rect">
            <a:avLst/>
          </a:prstGeom>
        </p:spPr>
      </p:pic>
    </p:spTree>
    <p:extLst>
      <p:ext uri="{BB962C8B-B14F-4D97-AF65-F5344CB8AC3E}">
        <p14:creationId xmlns:p14="http://schemas.microsoft.com/office/powerpoint/2010/main" val="11437880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54" y="115888"/>
            <a:ext cx="7338646" cy="792162"/>
          </a:xfrm>
        </p:spPr>
        <p:txBody>
          <a:bodyPr>
            <a:noAutofit/>
          </a:bodyPr>
          <a:lstStyle/>
          <a:p>
            <a:r>
              <a:rPr lang="ka-GE" sz="2800" dirty="0">
                <a:solidFill>
                  <a:schemeClr val="accent1">
                    <a:lumMod val="75000"/>
                  </a:schemeClr>
                </a:solidFill>
              </a:rPr>
              <a:t>ბიზნესსესხის მიზნობრიობა და ვადა</a:t>
            </a:r>
            <a:endParaRPr lang="ka-GE" sz="2400" b="1" i="1" dirty="0">
              <a:solidFill>
                <a:schemeClr val="accent1">
                  <a:lumMod val="75000"/>
                </a:schemeClr>
              </a:solidFill>
            </a:endParaRPr>
          </a:p>
        </p:txBody>
      </p:sp>
      <p:sp>
        <p:nvSpPr>
          <p:cNvPr id="3" name="Content Placeholder 2"/>
          <p:cNvSpPr>
            <a:spLocks noGrp="1"/>
          </p:cNvSpPr>
          <p:nvPr>
            <p:ph idx="1"/>
          </p:nvPr>
        </p:nvSpPr>
        <p:spPr>
          <a:xfrm>
            <a:off x="395654" y="1016244"/>
            <a:ext cx="7130561" cy="5577987"/>
          </a:xfrm>
        </p:spPr>
        <p:txBody>
          <a:bodyPr>
            <a:noAutofit/>
          </a:bodyPr>
          <a:lstStyle/>
          <a:p>
            <a:pPr marL="0" indent="0">
              <a:buNone/>
            </a:pPr>
            <a:endParaRPr lang="en-US" sz="1800" b="1" dirty="0">
              <a:solidFill>
                <a:schemeClr val="accent1">
                  <a:lumMod val="75000"/>
                </a:schemeClr>
              </a:solidFill>
            </a:endParaRPr>
          </a:p>
          <a:p>
            <a:pPr marL="0" indent="0">
              <a:buNone/>
            </a:pPr>
            <a:r>
              <a:rPr lang="ka-GE" sz="2000" b="1" dirty="0">
                <a:solidFill>
                  <a:schemeClr val="accent1">
                    <a:lumMod val="75000"/>
                  </a:schemeClr>
                </a:solidFill>
              </a:rPr>
              <a:t>ძირითადი საშუალებების დაფინანსება -</a:t>
            </a:r>
          </a:p>
          <a:p>
            <a:pPr marL="0" indent="0">
              <a:buNone/>
            </a:pPr>
            <a:r>
              <a:rPr lang="ka-GE" sz="2000" b="1" dirty="0">
                <a:solidFill>
                  <a:schemeClr val="accent1">
                    <a:lumMod val="75000"/>
                  </a:schemeClr>
                </a:solidFill>
              </a:rPr>
              <a:t>საინვესტიციო/გრძელვადიანი სესხი</a:t>
            </a:r>
          </a:p>
          <a:p>
            <a:pPr marL="0" indent="0">
              <a:buNone/>
            </a:pPr>
            <a:endParaRPr lang="ka-GE" sz="2000" b="1" dirty="0">
              <a:solidFill>
                <a:schemeClr val="accent1">
                  <a:lumMod val="75000"/>
                </a:schemeClr>
              </a:solidFill>
            </a:endParaRPr>
          </a:p>
          <a:p>
            <a:pPr lvl="1">
              <a:lnSpc>
                <a:spcPct val="115000"/>
              </a:lnSpc>
              <a:spcBef>
                <a:spcPct val="30000"/>
              </a:spcBef>
              <a:buClr>
                <a:schemeClr val="bg2"/>
              </a:buClr>
              <a:buFont typeface="Arial" panose="020B0604020202020204" pitchFamily="34" charset="0"/>
              <a:buChar char="•"/>
            </a:pPr>
            <a:r>
              <a:rPr lang="ka-GE" sz="2000" dirty="0">
                <a:solidFill>
                  <a:schemeClr val="accent1">
                    <a:lumMod val="75000"/>
                  </a:schemeClr>
                </a:solidFill>
              </a:rPr>
              <a:t>საწარმოს შეძენა/აშენება</a:t>
            </a:r>
          </a:p>
          <a:p>
            <a:pPr lvl="1">
              <a:lnSpc>
                <a:spcPct val="115000"/>
              </a:lnSpc>
              <a:spcBef>
                <a:spcPct val="30000"/>
              </a:spcBef>
              <a:buClr>
                <a:schemeClr val="bg2"/>
              </a:buClr>
              <a:buFont typeface="Arial" panose="020B0604020202020204" pitchFamily="34" charset="0"/>
              <a:buChar char="•"/>
            </a:pPr>
            <a:r>
              <a:rPr lang="ka-GE" sz="2000" dirty="0">
                <a:solidFill>
                  <a:schemeClr val="accent1">
                    <a:lumMod val="75000"/>
                  </a:schemeClr>
                </a:solidFill>
              </a:rPr>
              <a:t>დანადგარების შეძენა</a:t>
            </a:r>
          </a:p>
          <a:p>
            <a:pPr lvl="1">
              <a:lnSpc>
                <a:spcPct val="115000"/>
              </a:lnSpc>
              <a:spcBef>
                <a:spcPct val="30000"/>
              </a:spcBef>
              <a:buClr>
                <a:schemeClr val="bg2"/>
              </a:buClr>
              <a:buFont typeface="Arial" panose="020B0604020202020204" pitchFamily="34" charset="0"/>
              <a:buChar char="•"/>
            </a:pPr>
            <a:r>
              <a:rPr lang="ka-GE" sz="2000" dirty="0">
                <a:solidFill>
                  <a:schemeClr val="accent1">
                    <a:lumMod val="75000"/>
                  </a:schemeClr>
                </a:solidFill>
              </a:rPr>
              <a:t>კომერციული ფართის შეძენა</a:t>
            </a:r>
            <a:endParaRPr lang="en-US" sz="2000" dirty="0">
              <a:solidFill>
                <a:schemeClr val="accent1">
                  <a:lumMod val="75000"/>
                </a:schemeClr>
              </a:solidFill>
            </a:endParaRPr>
          </a:p>
          <a:p>
            <a:pPr marL="0" lvl="1" indent="0">
              <a:lnSpc>
                <a:spcPct val="115000"/>
              </a:lnSpc>
              <a:spcBef>
                <a:spcPct val="30000"/>
              </a:spcBef>
              <a:buClr>
                <a:schemeClr val="bg2"/>
              </a:buClr>
              <a:buNone/>
            </a:pPr>
            <a:endParaRPr lang="ka-GE" sz="2000" b="1" dirty="0">
              <a:solidFill>
                <a:schemeClr val="accent1">
                  <a:lumMod val="75000"/>
                </a:schemeClr>
              </a:solidFill>
            </a:endParaRPr>
          </a:p>
          <a:p>
            <a:pPr marL="0" indent="0">
              <a:buNone/>
            </a:pPr>
            <a:r>
              <a:rPr lang="ka-GE" sz="2000" b="1" dirty="0">
                <a:solidFill>
                  <a:schemeClr val="accent1">
                    <a:lumMod val="75000"/>
                  </a:schemeClr>
                </a:solidFill>
              </a:rPr>
              <a:t>ვადა  </a:t>
            </a:r>
            <a:r>
              <a:rPr lang="ka-GE" sz="2000" dirty="0">
                <a:solidFill>
                  <a:schemeClr val="accent1">
                    <a:lumMod val="75000"/>
                  </a:schemeClr>
                </a:solidFill>
              </a:rPr>
              <a:t>- &gt; 3 წელი და დამოკიდებულია ინვესტიციის  მიზნობრიობაზე</a:t>
            </a:r>
          </a:p>
        </p:txBody>
      </p:sp>
      <p:sp>
        <p:nvSpPr>
          <p:cNvPr id="7"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8" name="Picture 7">
            <a:extLst>
              <a:ext uri="{FF2B5EF4-FFF2-40B4-BE49-F238E27FC236}">
                <a16:creationId xmlns:a16="http://schemas.microsoft.com/office/drawing/2014/main" id="{7E08EBCE-D0BA-46BB-9600-9801D26684FC}"/>
              </a:ext>
            </a:extLst>
          </p:cNvPr>
          <p:cNvPicPr>
            <a:picLocks noChangeAspect="1"/>
          </p:cNvPicPr>
          <p:nvPr/>
        </p:nvPicPr>
        <p:blipFill>
          <a:blip r:embed="rId3" cstate="print">
            <a:clrChange>
              <a:clrFrom>
                <a:srgbClr val="040404">
                  <a:alpha val="5490"/>
                </a:srgbClr>
              </a:clrFrom>
              <a:clrTo>
                <a:srgbClr val="040404">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82345" y="2074150"/>
            <a:ext cx="1972499" cy="1798637"/>
          </a:xfrm>
          <a:prstGeom prst="rect">
            <a:avLst/>
          </a:prstGeom>
        </p:spPr>
      </p:pic>
      <p:pic>
        <p:nvPicPr>
          <p:cNvPr id="9" name="Picture 8">
            <a:extLst>
              <a:ext uri="{FF2B5EF4-FFF2-40B4-BE49-F238E27FC236}">
                <a16:creationId xmlns:a16="http://schemas.microsoft.com/office/drawing/2014/main" id="{A6EEC1D5-E0F1-486F-909D-9EF7C08D6AF7}"/>
              </a:ext>
            </a:extLst>
          </p:cNvPr>
          <p:cNvPicPr>
            <a:picLocks noChangeAspect="1"/>
          </p:cNvPicPr>
          <p:nvPr/>
        </p:nvPicPr>
        <p:blipFill>
          <a:blip r:embed="rId4" cstate="print">
            <a:clrChange>
              <a:clrFrom>
                <a:srgbClr val="040404">
                  <a:alpha val="5882"/>
                </a:srgbClr>
              </a:clrFrom>
              <a:clrTo>
                <a:srgbClr val="040404">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82345" y="4930692"/>
            <a:ext cx="2106172" cy="1771733"/>
          </a:xfrm>
          <a:prstGeom prst="rect">
            <a:avLst/>
          </a:prstGeom>
        </p:spPr>
      </p:pic>
    </p:spTree>
    <p:extLst>
      <p:ext uri="{BB962C8B-B14F-4D97-AF65-F5344CB8AC3E}">
        <p14:creationId xmlns:p14="http://schemas.microsoft.com/office/powerpoint/2010/main" val="1180626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54" y="115888"/>
            <a:ext cx="7338646" cy="792162"/>
          </a:xfrm>
        </p:spPr>
        <p:txBody>
          <a:bodyPr>
            <a:noAutofit/>
          </a:bodyPr>
          <a:lstStyle/>
          <a:p>
            <a:r>
              <a:rPr lang="ka-GE" sz="2800" dirty="0">
                <a:solidFill>
                  <a:schemeClr val="accent1">
                    <a:lumMod val="75000"/>
                  </a:schemeClr>
                </a:solidFill>
              </a:rPr>
              <a:t>ბიზნესსესხის მიზნობრიობა და ვადა</a:t>
            </a:r>
            <a:endParaRPr lang="ka-GE" sz="2400" b="1" i="1" dirty="0">
              <a:solidFill>
                <a:schemeClr val="accent1">
                  <a:lumMod val="75000"/>
                </a:schemeClr>
              </a:solidFill>
            </a:endParaRPr>
          </a:p>
        </p:txBody>
      </p:sp>
      <p:sp>
        <p:nvSpPr>
          <p:cNvPr id="3" name="Content Placeholder 2"/>
          <p:cNvSpPr>
            <a:spLocks noGrp="1"/>
          </p:cNvSpPr>
          <p:nvPr>
            <p:ph idx="1"/>
          </p:nvPr>
        </p:nvSpPr>
        <p:spPr>
          <a:xfrm>
            <a:off x="395654" y="1016244"/>
            <a:ext cx="7130561" cy="5577987"/>
          </a:xfrm>
        </p:spPr>
        <p:txBody>
          <a:bodyPr>
            <a:noAutofit/>
          </a:bodyPr>
          <a:lstStyle/>
          <a:p>
            <a:pPr marL="0" indent="0">
              <a:buNone/>
            </a:pPr>
            <a:endParaRPr lang="en-US" sz="2000" b="1" dirty="0">
              <a:solidFill>
                <a:schemeClr val="accent1">
                  <a:lumMod val="75000"/>
                </a:schemeClr>
              </a:solidFill>
            </a:endParaRPr>
          </a:p>
          <a:p>
            <a:pPr marL="0" indent="0">
              <a:buNone/>
            </a:pPr>
            <a:r>
              <a:rPr lang="ka-GE" sz="2000" b="1" dirty="0">
                <a:solidFill>
                  <a:schemeClr val="accent1">
                    <a:lumMod val="75000"/>
                  </a:schemeClr>
                </a:solidFill>
              </a:rPr>
              <a:t>მაგალითი</a:t>
            </a:r>
            <a:r>
              <a:rPr lang="ka-GE" sz="2000" dirty="0">
                <a:solidFill>
                  <a:schemeClr val="accent1">
                    <a:lumMod val="75000"/>
                  </a:schemeClr>
                </a:solidFill>
              </a:rPr>
              <a:t>: თქვენ გსურთ შენობის აშენება</a:t>
            </a:r>
          </a:p>
          <a:p>
            <a:endParaRPr lang="ka-GE" sz="2000" dirty="0">
              <a:solidFill>
                <a:schemeClr val="accent1">
                  <a:lumMod val="75000"/>
                </a:schemeClr>
              </a:solidFill>
            </a:endParaRPr>
          </a:p>
          <a:p>
            <a:r>
              <a:rPr lang="ka-GE" sz="2000" b="1" dirty="0">
                <a:solidFill>
                  <a:schemeClr val="accent1">
                    <a:lumMod val="75000"/>
                  </a:schemeClr>
                </a:solidFill>
              </a:rPr>
              <a:t>მოკლევადიანი სესხით</a:t>
            </a:r>
          </a:p>
          <a:p>
            <a:pPr lvl="1">
              <a:buFont typeface="Arial" panose="020B0604020202020204" pitchFamily="34" charset="0"/>
              <a:buChar char="•"/>
            </a:pPr>
            <a:r>
              <a:rPr lang="ka-GE" sz="2000" dirty="0">
                <a:solidFill>
                  <a:schemeClr val="accent1">
                    <a:lumMod val="75000"/>
                  </a:schemeClr>
                </a:solidFill>
              </a:rPr>
              <a:t>ბიზნესს შეიძლება გაუჭირდეს შენობის მშენებლობის დასრულება და, შესაბამისად, შეიძლება სესხის ვადებში ვერ მოასწროს შემოსავლის მიღება.</a:t>
            </a:r>
          </a:p>
          <a:p>
            <a:pPr lvl="2"/>
            <a:endParaRPr lang="ka-GE" sz="2000" dirty="0">
              <a:solidFill>
                <a:schemeClr val="accent1">
                  <a:lumMod val="75000"/>
                </a:schemeClr>
              </a:solidFill>
            </a:endParaRPr>
          </a:p>
          <a:p>
            <a:r>
              <a:rPr lang="ka-GE" sz="2000" b="1" dirty="0">
                <a:solidFill>
                  <a:schemeClr val="accent1">
                    <a:lumMod val="75000"/>
                  </a:schemeClr>
                </a:solidFill>
              </a:rPr>
              <a:t>გრძელვადიანი სესხით</a:t>
            </a:r>
          </a:p>
          <a:p>
            <a:pPr lvl="1">
              <a:buFont typeface="Arial" panose="020B0604020202020204" pitchFamily="34" charset="0"/>
              <a:buChar char="•"/>
            </a:pPr>
            <a:r>
              <a:rPr lang="ka-GE" sz="2000" dirty="0">
                <a:solidFill>
                  <a:schemeClr val="accent1">
                    <a:lumMod val="75000"/>
                  </a:schemeClr>
                </a:solidFill>
              </a:rPr>
              <a:t>სესხის ვადებში ბიზნესი მოახერხებს შენობის აშენებას, მის ექსპლუატაციას და, შესაბამისად, შემოსავლის მიღებას, რაც უფრო გაუადვილებს ბიზნესს სესხის გადახდას</a:t>
            </a:r>
            <a:endParaRPr lang="en-US" sz="2000" dirty="0">
              <a:solidFill>
                <a:schemeClr val="accent1">
                  <a:lumMod val="75000"/>
                </a:schemeClr>
              </a:solidFill>
            </a:endParaRPr>
          </a:p>
        </p:txBody>
      </p:sp>
      <p:sp>
        <p:nvSpPr>
          <p:cNvPr id="7"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10" name="Picture 9">
            <a:extLst>
              <a:ext uri="{FF2B5EF4-FFF2-40B4-BE49-F238E27FC236}">
                <a16:creationId xmlns:a16="http://schemas.microsoft.com/office/drawing/2014/main" id="{ED756ACD-0D37-4ABD-9485-FE06D7D1D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9301" y="4510209"/>
            <a:ext cx="2289045" cy="2192216"/>
          </a:xfrm>
          <a:prstGeom prst="rect">
            <a:avLst/>
          </a:prstGeom>
        </p:spPr>
      </p:pic>
    </p:spTree>
    <p:extLst>
      <p:ext uri="{BB962C8B-B14F-4D97-AF65-F5344CB8AC3E}">
        <p14:creationId xmlns:p14="http://schemas.microsoft.com/office/powerpoint/2010/main" val="3370337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54" y="115888"/>
            <a:ext cx="7338646" cy="792162"/>
          </a:xfrm>
        </p:spPr>
        <p:txBody>
          <a:bodyPr>
            <a:noAutofit/>
          </a:bodyPr>
          <a:lstStyle/>
          <a:p>
            <a:r>
              <a:rPr lang="ka-GE" sz="2800" dirty="0">
                <a:solidFill>
                  <a:schemeClr val="accent1">
                    <a:lumMod val="75000"/>
                  </a:schemeClr>
                </a:solidFill>
              </a:rPr>
              <a:t>ბიზნესსესხის მიზნობრიობა და ვადა</a:t>
            </a:r>
            <a:endParaRPr lang="ka-GE" sz="2400" b="1" i="1" dirty="0">
              <a:solidFill>
                <a:schemeClr val="accent1">
                  <a:lumMod val="75000"/>
                </a:schemeClr>
              </a:solidFill>
            </a:endParaRPr>
          </a:p>
        </p:txBody>
      </p:sp>
      <p:sp>
        <p:nvSpPr>
          <p:cNvPr id="3" name="Content Placeholder 2"/>
          <p:cNvSpPr>
            <a:spLocks noGrp="1"/>
          </p:cNvSpPr>
          <p:nvPr>
            <p:ph idx="1"/>
          </p:nvPr>
        </p:nvSpPr>
        <p:spPr>
          <a:xfrm>
            <a:off x="395654" y="1016244"/>
            <a:ext cx="7130561" cy="5577987"/>
          </a:xfrm>
        </p:spPr>
        <p:txBody>
          <a:bodyPr>
            <a:noAutofit/>
          </a:bodyPr>
          <a:lstStyle/>
          <a:p>
            <a:pPr marL="0" indent="0">
              <a:buNone/>
            </a:pPr>
            <a:endParaRPr lang="ka-GE" sz="2000" b="1" dirty="0">
              <a:solidFill>
                <a:schemeClr val="accent1">
                  <a:lumMod val="75000"/>
                </a:schemeClr>
              </a:solidFill>
            </a:endParaRPr>
          </a:p>
          <a:p>
            <a:pPr marL="0" indent="0">
              <a:buNone/>
            </a:pPr>
            <a:r>
              <a:rPr lang="ka-GE" sz="2000" b="1" dirty="0">
                <a:solidFill>
                  <a:schemeClr val="accent1">
                    <a:lumMod val="75000"/>
                  </a:schemeClr>
                </a:solidFill>
              </a:rPr>
              <a:t>მაგალითი</a:t>
            </a:r>
            <a:r>
              <a:rPr lang="ka-GE" sz="2000" dirty="0">
                <a:solidFill>
                  <a:schemeClr val="accent1">
                    <a:lumMod val="75000"/>
                  </a:schemeClr>
                </a:solidFill>
              </a:rPr>
              <a:t>:  თქვენ გსურთ შეიძინოთ 50 000 ლარის ღირებულების დანადგარი</a:t>
            </a:r>
          </a:p>
          <a:p>
            <a:pPr lvl="1">
              <a:buFont typeface="Arial" panose="020B0604020202020204" pitchFamily="34" charset="0"/>
              <a:buChar char="•"/>
            </a:pPr>
            <a:r>
              <a:rPr lang="ka-GE" sz="2000" dirty="0">
                <a:solidFill>
                  <a:schemeClr val="accent1">
                    <a:lumMod val="75000"/>
                  </a:schemeClr>
                </a:solidFill>
              </a:rPr>
              <a:t>15 000 ლარი - საკუთარი სახსრები</a:t>
            </a:r>
          </a:p>
          <a:p>
            <a:pPr lvl="1">
              <a:buFont typeface="Arial" panose="020B0604020202020204" pitchFamily="34" charset="0"/>
              <a:buChar char="•"/>
            </a:pPr>
            <a:r>
              <a:rPr lang="ka-GE" sz="2000" dirty="0">
                <a:solidFill>
                  <a:schemeClr val="accent1">
                    <a:lumMod val="75000"/>
                  </a:schemeClr>
                </a:solidFill>
              </a:rPr>
              <a:t>35 000 ლარი - ბიზნეს სესხი</a:t>
            </a:r>
          </a:p>
          <a:p>
            <a:pPr lvl="1"/>
            <a:endParaRPr lang="ka-GE" sz="2000" dirty="0">
              <a:solidFill>
                <a:schemeClr val="accent1">
                  <a:lumMod val="75000"/>
                </a:schemeClr>
              </a:solidFill>
            </a:endParaRPr>
          </a:p>
          <a:p>
            <a:r>
              <a:rPr lang="ka-GE" sz="2000" kern="1200" dirty="0">
                <a:solidFill>
                  <a:schemeClr val="accent1">
                    <a:lumMod val="75000"/>
                  </a:schemeClr>
                </a:solidFill>
              </a:rPr>
              <a:t>ინვესტიცია? </a:t>
            </a:r>
          </a:p>
          <a:p>
            <a:r>
              <a:rPr lang="ka-GE" sz="2000" kern="1200" dirty="0">
                <a:solidFill>
                  <a:schemeClr val="accent1">
                    <a:lumMod val="75000"/>
                  </a:schemeClr>
                </a:solidFill>
              </a:rPr>
              <a:t>მოთხოვნილი თანხა? </a:t>
            </a:r>
          </a:p>
          <a:p>
            <a:r>
              <a:rPr lang="ka-GE" sz="2000" kern="1200" dirty="0">
                <a:solidFill>
                  <a:schemeClr val="accent1">
                    <a:lumMod val="75000"/>
                  </a:schemeClr>
                </a:solidFill>
              </a:rPr>
              <a:t>მიზნობრიობა? </a:t>
            </a:r>
          </a:p>
          <a:p>
            <a:r>
              <a:rPr lang="ka-GE" sz="2000" kern="1200" dirty="0">
                <a:solidFill>
                  <a:schemeClr val="accent1">
                    <a:lumMod val="75000"/>
                  </a:schemeClr>
                </a:solidFill>
              </a:rPr>
              <a:t>თანამონაწილეობის წყარო? </a:t>
            </a:r>
          </a:p>
        </p:txBody>
      </p:sp>
      <p:sp>
        <p:nvSpPr>
          <p:cNvPr id="7" name="Slide Number Placehold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7C5E4E-105C-43B1-AA39-D5BD486AD83C}" type="slidenum">
              <a:rPr kumimoji="0" lang="ru-RU" sz="1600" b="0"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ru-RU" sz="16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8" name="Content Placeholder 2">
            <a:extLst>
              <a:ext uri="{FF2B5EF4-FFF2-40B4-BE49-F238E27FC236}">
                <a16:creationId xmlns:a16="http://schemas.microsoft.com/office/drawing/2014/main" id="{7CBF48B3-583C-4106-A947-F58F10541DF2}"/>
              </a:ext>
            </a:extLst>
          </p:cNvPr>
          <p:cNvSpPr txBox="1">
            <a:spLocks/>
          </p:cNvSpPr>
          <p:nvPr/>
        </p:nvSpPr>
        <p:spPr bwMode="gray">
          <a:xfrm>
            <a:off x="4572000" y="2849245"/>
            <a:ext cx="3934559" cy="247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66700" indent="-266700" algn="l" rtl="0" eaLnBrk="1" fontAlgn="base" hangingPunct="1">
              <a:lnSpc>
                <a:spcPct val="115000"/>
              </a:lnSpc>
              <a:spcBef>
                <a:spcPct val="30000"/>
              </a:spcBef>
              <a:spcAft>
                <a:spcPct val="0"/>
              </a:spcAft>
              <a:buClr>
                <a:schemeClr val="bg2"/>
              </a:buClr>
              <a:buChar char="•"/>
              <a:defRPr sz="2600">
                <a:solidFill>
                  <a:schemeClr val="tx1"/>
                </a:solidFill>
                <a:latin typeface="+mn-lt"/>
                <a:ea typeface="+mn-ea"/>
                <a:cs typeface="+mn-cs"/>
              </a:defRPr>
            </a:lvl1pPr>
            <a:lvl2pPr marL="809625" indent="-266700"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defRPr>
            </a:lvl2pPr>
            <a:lvl3pPr marL="1343025" indent="-266700"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defRPr>
            </a:lvl3pPr>
            <a:lvl4pPr marL="1885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4pPr>
            <a:lvl5pPr marL="24193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a:lstStyle>
          <a:p>
            <a:pPr lvl="1"/>
            <a:endParaRPr lang="ka-GE" sz="2000" kern="0" dirty="0">
              <a:solidFill>
                <a:schemeClr val="accent1">
                  <a:lumMod val="75000"/>
                </a:schemeClr>
              </a:solidFill>
            </a:endParaRPr>
          </a:p>
          <a:p>
            <a:pPr marL="0" indent="0">
              <a:buNone/>
            </a:pPr>
            <a:r>
              <a:rPr lang="ka-GE" sz="2000" b="1" i="1" kern="1200" dirty="0">
                <a:solidFill>
                  <a:schemeClr val="accent1">
                    <a:lumMod val="75000"/>
                  </a:schemeClr>
                </a:solidFill>
              </a:rPr>
              <a:t>50 000 </a:t>
            </a:r>
            <a:r>
              <a:rPr lang="ka-GE" sz="2000" b="1" i="1" dirty="0">
                <a:solidFill>
                  <a:schemeClr val="accent1">
                    <a:lumMod val="75000"/>
                  </a:schemeClr>
                </a:solidFill>
              </a:rPr>
              <a:t>₾</a:t>
            </a:r>
            <a:endParaRPr lang="ka-GE" sz="2000" b="1" i="1" kern="1200" dirty="0">
              <a:solidFill>
                <a:schemeClr val="accent1">
                  <a:lumMod val="75000"/>
                </a:schemeClr>
              </a:solidFill>
            </a:endParaRPr>
          </a:p>
          <a:p>
            <a:pPr marL="0" indent="0">
              <a:buNone/>
            </a:pPr>
            <a:r>
              <a:rPr lang="ka-GE" sz="2000" b="1" i="1" kern="1200" dirty="0">
                <a:solidFill>
                  <a:schemeClr val="accent1">
                    <a:lumMod val="75000"/>
                  </a:schemeClr>
                </a:solidFill>
              </a:rPr>
              <a:t>35 000 ₾</a:t>
            </a:r>
          </a:p>
          <a:p>
            <a:pPr marL="0" indent="0">
              <a:buNone/>
            </a:pPr>
            <a:r>
              <a:rPr lang="ka-GE" sz="2000" b="1" i="1" kern="1200" dirty="0">
                <a:solidFill>
                  <a:schemeClr val="accent1">
                    <a:lumMod val="75000"/>
                  </a:schemeClr>
                </a:solidFill>
              </a:rPr>
              <a:t>დანადგარის შეძენა</a:t>
            </a:r>
          </a:p>
          <a:p>
            <a:pPr marL="0" indent="0">
              <a:buNone/>
            </a:pPr>
            <a:r>
              <a:rPr lang="ka-GE" sz="2000" b="1" i="1" kern="1200" dirty="0">
                <a:solidFill>
                  <a:schemeClr val="accent1">
                    <a:lumMod val="75000"/>
                  </a:schemeClr>
                </a:solidFill>
              </a:rPr>
              <a:t>საკუთარი სახსრები</a:t>
            </a:r>
          </a:p>
        </p:txBody>
      </p:sp>
      <p:pic>
        <p:nvPicPr>
          <p:cNvPr id="3074" name="Picture 2" descr="Glass bottles on conveyor belt, cartoon Free Vector">
            <a:extLst>
              <a:ext uri="{FF2B5EF4-FFF2-40B4-BE49-F238E27FC236}">
                <a16:creationId xmlns:a16="http://schemas.microsoft.com/office/drawing/2014/main" id="{466C3549-517F-4270-A69A-1F24605A4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151" y="5053329"/>
            <a:ext cx="3377565" cy="1688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034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TotalTime>
  <Words>1737</Words>
  <Application>Microsoft Office PowerPoint</Application>
  <PresentationFormat>On-screen Show (4:3)</PresentationFormat>
  <Paragraphs>273</Paragraphs>
  <Slides>21</Slides>
  <Notes>18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Calibri</vt:lpstr>
      <vt:lpstr>Sylfaen</vt:lpstr>
      <vt:lpstr>Theme1</vt:lpstr>
      <vt:lpstr>Worksheet</vt:lpstr>
      <vt:lpstr>PowerPoint Presentation</vt:lpstr>
      <vt:lpstr>   I დღე - ბიზნესსესხი </vt:lpstr>
      <vt:lpstr>რა არის ბიზნესსესხი?</vt:lpstr>
      <vt:lpstr>ბიზნესსესხის მიზნობრიობა და ვადა</vt:lpstr>
      <vt:lpstr>ბიზნესსესხის მიზნობრიობა და ვადა</vt:lpstr>
      <vt:lpstr>ბიზნესსესხის მიზნობრიობა და ვადა</vt:lpstr>
      <vt:lpstr>ბიზნესსესხის მიზნობრიობა და ვადა</vt:lpstr>
      <vt:lpstr>ბიზნესსესხის მიზნობრიობა და ვადა</vt:lpstr>
      <vt:lpstr>ბიზნესსესხის მიზნობრიობა და ვადა</vt:lpstr>
      <vt:lpstr>ბიზნესსესხის უზრუნველყოფა</vt:lpstr>
      <vt:lpstr>ბიზნესსესხის უზრუნველყოფა</vt:lpstr>
      <vt:lpstr>ბიზნესსესხის საპროცენტო განაკვეთი</vt:lpstr>
      <vt:lpstr>ბიზნესსესხის საპროცენტო განაკვეთი</vt:lpstr>
      <vt:lpstr>ბიზნესსესხის საპროცენტო განაკვეთი</vt:lpstr>
      <vt:lpstr>ბიზნესსესხის საპროცენტო განაკვეთი</vt:lpstr>
      <vt:lpstr>ბიზნესსესხის საპროცენტო განაკვეთი</vt:lpstr>
      <vt:lpstr>ბიზნესსესხის გადახდა და გრაფიკი</vt:lpstr>
      <vt:lpstr>ბიზნესსესხის გადახდა და გრაფიკი</vt:lpstr>
      <vt:lpstr>ბიზნესსესხის გადახდა და გრაფიკი</vt:lpstr>
      <vt:lpstr>მიკრო და მცირე ბიზნესის სახელმძღვანელო</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Tinatin Gujabidze</dc:creator>
  <cp:lastModifiedBy>Tinatin Gujabidze</cp:lastModifiedBy>
  <cp:revision>199</cp:revision>
  <dcterms:created xsi:type="dcterms:W3CDTF">2019-07-17T15:08:41Z</dcterms:created>
  <dcterms:modified xsi:type="dcterms:W3CDTF">2020-07-13T09:03:34Z</dcterms:modified>
</cp:coreProperties>
</file>